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2" r:id="rId2"/>
    <p:sldId id="263" r:id="rId3"/>
    <p:sldId id="270" r:id="rId4"/>
    <p:sldId id="271" r:id="rId5"/>
    <p:sldId id="272" r:id="rId6"/>
    <p:sldId id="273" r:id="rId7"/>
    <p:sldId id="274" r:id="rId8"/>
    <p:sldId id="275" r:id="rId9"/>
    <p:sldId id="264" r:id="rId10"/>
    <p:sldId id="261" r:id="rId11"/>
    <p:sldId id="265" r:id="rId12"/>
    <p:sldId id="266" r:id="rId13"/>
    <p:sldId id="267" r:id="rId14"/>
    <p:sldId id="269" r:id="rId15"/>
    <p:sldId id="276" r:id="rId1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8/30/2020</a:t>
            </a:fld>
            <a:endParaRPr lang="en-US"/>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95327"/>
            <a:ext cx="8991600" cy="4991025"/>
          </a:xfrm>
        </p:spPr>
      </p:pic>
      <p:sp>
        <p:nvSpPr>
          <p:cNvPr id="14" name="AutoShape 4" descr="Menara Phinisi Universitas Negeri Makasar (GPPA)"/>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 name="AutoShape 6" descr="Menara Phinisi Universitas Negeri Makasar (GPPA)"/>
          <p:cNvSpPr>
            <a:spLocks noChangeAspect="1" noChangeArrowheads="1"/>
          </p:cNvSpPr>
          <p:nvPr/>
        </p:nvSpPr>
        <p:spPr bwMode="auto">
          <a:xfrm>
            <a:off x="307975" y="15876"/>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 name="Rectangle 15"/>
          <p:cNvSpPr/>
          <p:nvPr/>
        </p:nvSpPr>
        <p:spPr>
          <a:xfrm>
            <a:off x="1821899" y="2110087"/>
            <a:ext cx="5500224" cy="1323439"/>
          </a:xfrm>
          <a:prstGeom prst="rect">
            <a:avLst/>
          </a:prstGeom>
          <a:noFill/>
        </p:spPr>
        <p:txBody>
          <a:bodyPr wrap="none" lIns="91440" tIns="45720" rIns="91440" bIns="45720">
            <a:spAutoFit/>
          </a:bodyPr>
          <a:lstStyle/>
          <a:p>
            <a:pPr algn="ctr"/>
            <a:r>
              <a:rPr lang="ar-SA" sz="40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بسم الله الرحمن الرحيم</a:t>
            </a:r>
          </a:p>
          <a:p>
            <a:pPr algn="ctr"/>
            <a:r>
              <a:rPr lang="ar-SA" sz="40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السلام عليكم ورحمة الله وبركاته</a:t>
            </a:r>
            <a:endParaRPr lang="en-US" sz="40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787784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14350"/>
            <a:ext cx="9144000" cy="4031873"/>
          </a:xfrm>
          <a:prstGeom prst="rect">
            <a:avLst/>
          </a:prstGeom>
        </p:spPr>
        <p:txBody>
          <a:bodyPr wrap="square">
            <a:spAutoFit/>
          </a:bodyPr>
          <a:lstStyle/>
          <a:p>
            <a:pPr algn="just"/>
            <a:r>
              <a:rPr lang="id-ID" sz="3200" dirty="0"/>
              <a:t>Jika kita menelusuri sejarah PT di Indonesia, kita </a:t>
            </a:r>
            <a:r>
              <a:rPr lang="id-ID" sz="3200" dirty="0" smtClean="0"/>
              <a:t>dapat</a:t>
            </a:r>
            <a:r>
              <a:rPr lang="en-US" sz="3200" dirty="0" smtClean="0"/>
              <a:t> </a:t>
            </a:r>
            <a:r>
              <a:rPr lang="id-ID" sz="3200" dirty="0" smtClean="0"/>
              <a:t>meringkas </a:t>
            </a:r>
            <a:r>
              <a:rPr lang="en-US" sz="3200" dirty="0" smtClean="0"/>
              <a:t> </a:t>
            </a:r>
            <a:r>
              <a:rPr lang="id-ID" sz="3200" dirty="0" smtClean="0"/>
              <a:t>dua </a:t>
            </a:r>
            <a:r>
              <a:rPr lang="id-ID" sz="3200" dirty="0"/>
              <a:t>pandangan kontradiktif dari para </a:t>
            </a:r>
            <a:r>
              <a:rPr lang="id-ID" sz="3200" dirty="0" smtClean="0"/>
              <a:t>tokoh</a:t>
            </a:r>
            <a:r>
              <a:rPr lang="en-US" sz="3200" dirty="0" smtClean="0"/>
              <a:t> </a:t>
            </a:r>
            <a:r>
              <a:rPr lang="id-ID" sz="3200" dirty="0" smtClean="0"/>
              <a:t>pendidikan </a:t>
            </a:r>
            <a:r>
              <a:rPr lang="id-ID" sz="3200" dirty="0"/>
              <a:t>tentang PAI di PT. </a:t>
            </a:r>
            <a:endParaRPr lang="en-US" sz="3200" dirty="0" smtClean="0"/>
          </a:p>
          <a:p>
            <a:pPr algn="just"/>
            <a:r>
              <a:rPr lang="id-ID" sz="3200" b="1" dirty="0" smtClean="0"/>
              <a:t>Pendapat </a:t>
            </a:r>
            <a:r>
              <a:rPr lang="en-US" sz="3200" b="1" dirty="0" smtClean="0"/>
              <a:t>P</a:t>
            </a:r>
            <a:r>
              <a:rPr lang="id-ID" sz="3200" b="1" dirty="0" smtClean="0"/>
              <a:t>ertama</a:t>
            </a:r>
            <a:r>
              <a:rPr lang="en-US" sz="3200" dirty="0" smtClean="0"/>
              <a:t>; </a:t>
            </a:r>
            <a:r>
              <a:rPr lang="id-ID" sz="3200" dirty="0" smtClean="0"/>
              <a:t>PAI</a:t>
            </a:r>
            <a:r>
              <a:rPr lang="en-US" sz="3200" dirty="0" smtClean="0"/>
              <a:t> </a:t>
            </a:r>
            <a:r>
              <a:rPr lang="id-ID" sz="3200" dirty="0" smtClean="0"/>
              <a:t>perlu </a:t>
            </a:r>
            <a:r>
              <a:rPr lang="id-ID" sz="3200" dirty="0"/>
              <a:t>diajarkan di PT. Alasannya, negara (dalam hal ini PT) </a:t>
            </a:r>
            <a:r>
              <a:rPr lang="id-ID" sz="3200" dirty="0" smtClean="0"/>
              <a:t>wajib</a:t>
            </a:r>
            <a:r>
              <a:rPr lang="en-US" sz="3200" dirty="0" smtClean="0"/>
              <a:t> </a:t>
            </a:r>
            <a:r>
              <a:rPr lang="id-ID" sz="3200" dirty="0" smtClean="0"/>
              <a:t>menjaga </a:t>
            </a:r>
            <a:r>
              <a:rPr lang="id-ID" sz="3200" dirty="0"/>
              <a:t>keberagamaan para warganya, termasuk </a:t>
            </a:r>
            <a:r>
              <a:rPr lang="id-ID" sz="3200" dirty="0" smtClean="0"/>
              <a:t>menjaga</a:t>
            </a:r>
            <a:r>
              <a:rPr lang="en-US" sz="3200" dirty="0" smtClean="0"/>
              <a:t> </a:t>
            </a:r>
            <a:r>
              <a:rPr lang="id-ID" sz="3200" dirty="0" smtClean="0"/>
              <a:t>keberagamaan </a:t>
            </a:r>
            <a:r>
              <a:rPr lang="id-ID" sz="3200" dirty="0"/>
              <a:t>para mahasiswa yang sedang belajar di PT. </a:t>
            </a:r>
          </a:p>
        </p:txBody>
      </p:sp>
    </p:spTree>
    <p:extLst>
      <p:ext uri="{BB962C8B-B14F-4D97-AF65-F5344CB8AC3E}">
        <p14:creationId xmlns:p14="http://schemas.microsoft.com/office/powerpoint/2010/main" val="30466204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476" t="8986" r="27952" b="-1278"/>
          <a:stretch/>
        </p:blipFill>
        <p:spPr>
          <a:xfrm>
            <a:off x="0" y="-19050"/>
            <a:ext cx="914400" cy="2057400"/>
          </a:xfrm>
        </p:spPr>
      </p:pic>
      <p:sp>
        <p:nvSpPr>
          <p:cNvPr id="7" name="Rectangle 6"/>
          <p:cNvSpPr/>
          <p:nvPr/>
        </p:nvSpPr>
        <p:spPr>
          <a:xfrm>
            <a:off x="1066800" y="209550"/>
            <a:ext cx="8001000" cy="4524315"/>
          </a:xfrm>
          <a:prstGeom prst="rect">
            <a:avLst/>
          </a:prstGeom>
        </p:spPr>
        <p:txBody>
          <a:bodyPr wrap="square">
            <a:spAutoFit/>
          </a:bodyPr>
          <a:lstStyle/>
          <a:p>
            <a:pPr algn="just"/>
            <a:r>
              <a:rPr lang="id-ID" sz="3600" b="1" dirty="0"/>
              <a:t>Pendapat </a:t>
            </a:r>
            <a:r>
              <a:rPr lang="en-US" sz="3600" b="1" dirty="0"/>
              <a:t>K</a:t>
            </a:r>
            <a:r>
              <a:rPr lang="id-ID" sz="3600" b="1" dirty="0" smtClean="0"/>
              <a:t>edua</a:t>
            </a:r>
            <a:r>
              <a:rPr lang="en-US" sz="3600" b="1" dirty="0"/>
              <a:t>;</a:t>
            </a:r>
            <a:endParaRPr lang="en-US" sz="3600" b="1" dirty="0" smtClean="0"/>
          </a:p>
          <a:p>
            <a:pPr algn="just"/>
            <a:r>
              <a:rPr lang="en-US" sz="3600" dirty="0"/>
              <a:t>M</a:t>
            </a:r>
            <a:r>
              <a:rPr lang="id-ID" sz="3600" dirty="0" smtClean="0"/>
              <a:t>enyatakan</a:t>
            </a:r>
            <a:r>
              <a:rPr lang="id-ID" sz="3600" dirty="0"/>
              <a:t>, PAI tidak perlu diajarkan di PT. Alasannya, </a:t>
            </a:r>
            <a:r>
              <a:rPr lang="id-ID" sz="3600" dirty="0" smtClean="0"/>
              <a:t>agama</a:t>
            </a:r>
            <a:r>
              <a:rPr lang="en-US" sz="3600" dirty="0" smtClean="0"/>
              <a:t> </a:t>
            </a:r>
            <a:r>
              <a:rPr lang="id-ID" sz="3600" dirty="0" smtClean="0"/>
              <a:t>merupakan </a:t>
            </a:r>
            <a:r>
              <a:rPr lang="id-ID" sz="3600" dirty="0"/>
              <a:t>urusan pribadi, keluarga, </a:t>
            </a:r>
            <a:r>
              <a:rPr lang="id-ID" sz="3600" dirty="0" smtClean="0"/>
              <a:t>dan</a:t>
            </a:r>
            <a:r>
              <a:rPr lang="en-US" sz="3600" dirty="0" smtClean="0"/>
              <a:t> </a:t>
            </a:r>
            <a:r>
              <a:rPr lang="id-ID" sz="3600" dirty="0" smtClean="0"/>
              <a:t>institusi </a:t>
            </a:r>
            <a:r>
              <a:rPr lang="id-ID" sz="3600" dirty="0"/>
              <a:t>keagamaan (seperti: </a:t>
            </a:r>
            <a:r>
              <a:rPr lang="id-ID" sz="3600" dirty="0" smtClean="0"/>
              <a:t>masjid,</a:t>
            </a:r>
            <a:r>
              <a:rPr lang="en-US" sz="3600" dirty="0" smtClean="0"/>
              <a:t> </a:t>
            </a:r>
            <a:r>
              <a:rPr lang="id-ID" sz="3600" dirty="0" smtClean="0"/>
              <a:t>pesantren</a:t>
            </a:r>
            <a:r>
              <a:rPr lang="id-ID" sz="3600" dirty="0"/>
              <a:t>, dan organisasi keagamaan</a:t>
            </a:r>
            <a:r>
              <a:rPr lang="id-ID" sz="3600" dirty="0" smtClean="0"/>
              <a:t>).</a:t>
            </a:r>
            <a:r>
              <a:rPr lang="en-US" sz="3600" dirty="0" smtClean="0"/>
              <a:t> </a:t>
            </a:r>
            <a:r>
              <a:rPr lang="id-ID" sz="3600" dirty="0" smtClean="0"/>
              <a:t>Negara </a:t>
            </a:r>
            <a:r>
              <a:rPr lang="id-ID" sz="3600" dirty="0"/>
              <a:t>tidak perlu ikut campur dalam urusan agama.</a:t>
            </a:r>
          </a:p>
        </p:txBody>
      </p:sp>
    </p:spTree>
    <p:extLst>
      <p:ext uri="{BB962C8B-B14F-4D97-AF65-F5344CB8AC3E}">
        <p14:creationId xmlns:p14="http://schemas.microsoft.com/office/powerpoint/2010/main" val="2042309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577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2011507" y="0"/>
            <a:ext cx="7115175" cy="5143500"/>
          </a:xfrm>
        </p:spPr>
      </p:sp>
      <p:sp>
        <p:nvSpPr>
          <p:cNvPr id="6" name="Rectangle 5"/>
          <p:cNvSpPr/>
          <p:nvPr/>
        </p:nvSpPr>
        <p:spPr>
          <a:xfrm>
            <a:off x="190500" y="361950"/>
            <a:ext cx="8953500" cy="4524315"/>
          </a:xfrm>
          <a:prstGeom prst="rect">
            <a:avLst/>
          </a:prstGeom>
          <a:noFill/>
        </p:spPr>
        <p:txBody>
          <a:bodyPr wrap="square" lIns="91440" tIns="45720" rIns="91440" bIns="45720">
            <a:spAutoFit/>
          </a:bodyPr>
          <a:lstStyle/>
          <a:p>
            <a:pPr algn="just"/>
            <a:r>
              <a:rPr lang="id-ID" sz="3600" dirty="0"/>
              <a:t>Coba Anda lakukan kajian komparatif mengenai kedua pendapat di atas! Manakah di antara dua pendapat ini yang Anda setujui, pendapat pertama atau pendapat kedua? Tunjukkan sikap kritis Anda, berkomunikasilah dengan dosen atau teman-teman agar memperoleh pengayaan dan penajaman!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999223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514"/>
            <a:ext cx="9144000" cy="5293757"/>
          </a:xfrm>
          <a:prstGeom prst="rect">
            <a:avLst/>
          </a:prstGeom>
          <a:noFill/>
        </p:spPr>
        <p:txBody>
          <a:bodyPr wrap="square" lIns="91440" tIns="45720" rIns="91440" bIns="45720">
            <a:spAutoFit/>
          </a:bodyPr>
          <a:lstStyle/>
          <a:p>
            <a:pPr algn="ctr"/>
            <a:r>
              <a:rPr lang="id-ID" sz="2600" b="1" dirty="0"/>
              <a:t>Sumber yuridis penyelenggaraan PAI di PT sebagai</a:t>
            </a:r>
          </a:p>
          <a:p>
            <a:pPr algn="ctr"/>
            <a:r>
              <a:rPr lang="id-ID" sz="2600" b="1" dirty="0" smtClean="0"/>
              <a:t>Berikut</a:t>
            </a:r>
            <a:r>
              <a:rPr lang="en-US" sz="2600" b="1" dirty="0" smtClean="0"/>
              <a:t>;</a:t>
            </a:r>
            <a:endParaRPr lang="id-ID" sz="2600" b="1" dirty="0"/>
          </a:p>
          <a:p>
            <a:pPr marL="514350" indent="-514350" algn="just">
              <a:buAutoNum type="arabicPeriod"/>
            </a:pPr>
            <a:r>
              <a:rPr lang="id-ID" sz="2600" dirty="0" smtClean="0"/>
              <a:t>Pancasila</a:t>
            </a:r>
            <a:r>
              <a:rPr lang="en-US" sz="2600" dirty="0" smtClean="0"/>
              <a:t>,</a:t>
            </a:r>
          </a:p>
          <a:p>
            <a:pPr marL="514350" indent="-514350" algn="just">
              <a:buAutoNum type="arabicPeriod"/>
            </a:pPr>
            <a:r>
              <a:rPr lang="id-ID" sz="2600" dirty="0" smtClean="0"/>
              <a:t>UUD </a:t>
            </a:r>
            <a:r>
              <a:rPr lang="id-ID" sz="2600" dirty="0"/>
              <a:t>1945 (hasil </a:t>
            </a:r>
            <a:r>
              <a:rPr lang="id-ID" sz="2600" dirty="0" smtClean="0"/>
              <a:t>amandemen)</a:t>
            </a:r>
            <a:r>
              <a:rPr lang="en-US" sz="2600" dirty="0" smtClean="0"/>
              <a:t>,</a:t>
            </a:r>
          </a:p>
          <a:p>
            <a:pPr marL="514350" indent="-514350" algn="just">
              <a:buAutoNum type="arabicPeriod"/>
            </a:pPr>
            <a:r>
              <a:rPr lang="id-ID" sz="2600" dirty="0" smtClean="0"/>
              <a:t>UU </a:t>
            </a:r>
            <a:r>
              <a:rPr lang="id-ID" sz="2600" dirty="0"/>
              <a:t>No. 20 Tahun 2003 tentang Sistem </a:t>
            </a:r>
            <a:r>
              <a:rPr lang="id-ID" sz="2600" dirty="0" smtClean="0"/>
              <a:t>Pendidikan</a:t>
            </a:r>
            <a:r>
              <a:rPr lang="en-US" sz="2600" dirty="0" smtClean="0"/>
              <a:t> </a:t>
            </a:r>
            <a:r>
              <a:rPr lang="id-ID" sz="2600" dirty="0" smtClean="0"/>
              <a:t>Nasional </a:t>
            </a:r>
            <a:r>
              <a:rPr lang="id-ID" sz="2600" dirty="0"/>
              <a:t>(</a:t>
            </a:r>
            <a:r>
              <a:rPr lang="id-ID" sz="2600" dirty="0" smtClean="0"/>
              <a:t>Sisdiknas)</a:t>
            </a:r>
            <a:r>
              <a:rPr lang="en-US" sz="2600" dirty="0" smtClean="0"/>
              <a:t>,</a:t>
            </a:r>
          </a:p>
          <a:p>
            <a:pPr marL="514350" indent="-514350" algn="just">
              <a:buAutoNum type="arabicPeriod"/>
            </a:pPr>
            <a:r>
              <a:rPr lang="id-ID" sz="2600" dirty="0" smtClean="0"/>
              <a:t>UU </a:t>
            </a:r>
            <a:r>
              <a:rPr lang="id-ID" sz="2600" dirty="0"/>
              <a:t>No. 17 Tahun 2007 tentang </a:t>
            </a:r>
            <a:r>
              <a:rPr lang="id-ID" sz="2600" dirty="0" smtClean="0"/>
              <a:t>Rencana</a:t>
            </a:r>
            <a:r>
              <a:rPr lang="en-US" sz="2600" dirty="0" smtClean="0"/>
              <a:t> </a:t>
            </a:r>
            <a:r>
              <a:rPr lang="id-ID" sz="2600" dirty="0" smtClean="0"/>
              <a:t>Pembangunan </a:t>
            </a:r>
            <a:r>
              <a:rPr lang="id-ID" sz="2600" dirty="0"/>
              <a:t>Jangka Panjang Nasional </a:t>
            </a:r>
            <a:r>
              <a:rPr lang="id-ID" sz="2600" dirty="0" smtClean="0"/>
              <a:t>2005-2025</a:t>
            </a:r>
            <a:r>
              <a:rPr lang="en-US" sz="2600" dirty="0" smtClean="0"/>
              <a:t>,</a:t>
            </a:r>
          </a:p>
          <a:p>
            <a:pPr marL="514350" indent="-514350" algn="just">
              <a:buAutoNum type="arabicPeriod"/>
            </a:pPr>
            <a:r>
              <a:rPr lang="id-ID" sz="2600" dirty="0" smtClean="0"/>
              <a:t>PP </a:t>
            </a:r>
            <a:r>
              <a:rPr lang="id-ID" sz="2600" dirty="0"/>
              <a:t>No. 5 Tahun 2010 tentang </a:t>
            </a:r>
            <a:r>
              <a:rPr lang="id-ID" sz="2600" dirty="0" smtClean="0"/>
              <a:t>Rencana</a:t>
            </a:r>
            <a:r>
              <a:rPr lang="en-US" sz="2600" dirty="0" smtClean="0"/>
              <a:t> </a:t>
            </a:r>
            <a:r>
              <a:rPr lang="id-ID" sz="2600" dirty="0" smtClean="0"/>
              <a:t>Pembangunan </a:t>
            </a:r>
            <a:r>
              <a:rPr lang="id-ID" sz="2600" dirty="0"/>
              <a:t>Jangka Menengah </a:t>
            </a:r>
            <a:r>
              <a:rPr lang="id-ID" sz="2600" dirty="0" smtClean="0"/>
              <a:t>2010-2014</a:t>
            </a:r>
            <a:r>
              <a:rPr lang="en-US" sz="2600" dirty="0" smtClean="0"/>
              <a:t>,</a:t>
            </a:r>
          </a:p>
          <a:p>
            <a:pPr marL="514350" indent="-514350" algn="just">
              <a:buAutoNum type="arabicPeriod"/>
            </a:pPr>
            <a:r>
              <a:rPr lang="id-ID" sz="2600" dirty="0" smtClean="0"/>
              <a:t>PP </a:t>
            </a:r>
            <a:r>
              <a:rPr lang="id-ID" sz="2600" dirty="0"/>
              <a:t>No. 19 Tahun 2005, sebagaimana diubah </a:t>
            </a:r>
            <a:r>
              <a:rPr lang="id-ID" sz="2600" dirty="0" smtClean="0"/>
              <a:t>dengan</a:t>
            </a:r>
            <a:r>
              <a:rPr lang="en-US" sz="2600" dirty="0" smtClean="0"/>
              <a:t> </a:t>
            </a:r>
            <a:r>
              <a:rPr lang="id-ID" sz="2600" dirty="0" smtClean="0"/>
              <a:t>PP </a:t>
            </a:r>
            <a:r>
              <a:rPr lang="id-ID" sz="2600" dirty="0"/>
              <a:t>No. 032 Tahun 2013 tentang Standar </a:t>
            </a:r>
            <a:r>
              <a:rPr lang="id-ID" sz="2600" dirty="0" smtClean="0"/>
              <a:t>Nasional</a:t>
            </a:r>
            <a:r>
              <a:rPr lang="en-US" sz="2600" dirty="0" smtClean="0"/>
              <a:t> </a:t>
            </a:r>
            <a:r>
              <a:rPr lang="id-ID" sz="2600" dirty="0" smtClean="0"/>
              <a:t>Pendidikan</a:t>
            </a:r>
            <a:r>
              <a:rPr lang="en-US" sz="2600" dirty="0" smtClean="0"/>
              <a:t>,</a:t>
            </a:r>
          </a:p>
          <a:p>
            <a:pPr marL="514350" indent="-514350" algn="just">
              <a:buAutoNum type="arabicPeriod"/>
            </a:pPr>
            <a:r>
              <a:rPr lang="id-ID" sz="2600" dirty="0" smtClean="0"/>
              <a:t>UU </a:t>
            </a:r>
            <a:r>
              <a:rPr lang="id-ID" sz="2600" dirty="0"/>
              <a:t>No. 12 tahun 2012 tentang Pendidikan </a:t>
            </a:r>
            <a:r>
              <a:rPr lang="id-ID" sz="2600" dirty="0" smtClean="0"/>
              <a:t>Tinggi</a:t>
            </a:r>
            <a:r>
              <a:rPr lang="en-US" sz="2600" dirty="0" smtClean="0"/>
              <a:t>.</a:t>
            </a:r>
            <a:endParaRPr lang="en-US" sz="2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75605160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
            <a:ext cx="9296400"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7800" y="1281827"/>
            <a:ext cx="6096000" cy="2400657"/>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Thanks</a:t>
            </a:r>
          </a:p>
          <a:p>
            <a:pPr algn="ctr"/>
            <a:r>
              <a:rPr lang="ar-SA"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والسلام عليكم ورحمة الله وبركاته</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796395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638800" cy="3790950"/>
          </a:xfrm>
        </p:spPr>
      </p:pic>
    </p:spTree>
    <p:extLst>
      <p:ext uri="{BB962C8B-B14F-4D97-AF65-F5344CB8AC3E}">
        <p14:creationId xmlns:p14="http://schemas.microsoft.com/office/powerpoint/2010/main" val="23119849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09550"/>
            <a:ext cx="8629799" cy="5078313"/>
          </a:xfrm>
          <a:prstGeom prst="rect">
            <a:avLst/>
          </a:prstGeom>
          <a:noFill/>
        </p:spPr>
        <p:txBody>
          <a:bodyPr wrap="square" lIns="91440" tIns="45720" rIns="91440" bIns="45720">
            <a:spAutoFit/>
          </a:bodyPr>
          <a:lstStyle/>
          <a:p>
            <a:r>
              <a:rPr lang="en-US" sz="3600" b="1" dirty="0" smtClean="0"/>
              <a:t>A. </a:t>
            </a:r>
            <a:r>
              <a:rPr lang="id-ID" sz="3600" b="1" dirty="0" smtClean="0"/>
              <a:t>ISLAM</a:t>
            </a:r>
            <a:endParaRPr lang="id-ID" sz="3600" b="1" dirty="0" smtClean="0"/>
          </a:p>
          <a:p>
            <a:pPr algn="just"/>
            <a:r>
              <a:rPr lang="id-ID" sz="3600" dirty="0" smtClean="0"/>
              <a:t>Secara </a:t>
            </a:r>
            <a:r>
              <a:rPr lang="id-ID" sz="3600" dirty="0"/>
              <a:t>lughawi atau </a:t>
            </a:r>
            <a:r>
              <a:rPr lang="id-ID" sz="3600" dirty="0" smtClean="0"/>
              <a:t>etimologis, kata </a:t>
            </a:r>
            <a:r>
              <a:rPr lang="id-ID" sz="3600" dirty="0"/>
              <a:t>“Islam” berasal dari tiga akar </a:t>
            </a:r>
            <a:r>
              <a:rPr lang="id-ID" sz="3600" dirty="0" smtClean="0"/>
              <a:t>kata, yakni</a:t>
            </a:r>
            <a:r>
              <a:rPr lang="id-ID" sz="3600" dirty="0"/>
              <a:t>: (a) aslama, artinya </a:t>
            </a:r>
            <a:r>
              <a:rPr lang="id-ID" sz="3600" dirty="0" smtClean="0"/>
              <a:t>“berserah diri” </a:t>
            </a:r>
            <a:r>
              <a:rPr lang="id-ID" sz="3600" dirty="0"/>
              <a:t>atau </a:t>
            </a:r>
            <a:r>
              <a:rPr lang="id-ID" sz="3600" dirty="0" smtClean="0"/>
              <a:t>“tunduk patuh</a:t>
            </a:r>
            <a:r>
              <a:rPr lang="id-ID" sz="3600" dirty="0" smtClean="0"/>
              <a:t>”,</a:t>
            </a:r>
            <a:endParaRPr lang="en-US" sz="3600" dirty="0" smtClean="0"/>
          </a:p>
          <a:p>
            <a:pPr algn="just"/>
            <a:r>
              <a:rPr lang="id-ID" sz="3600" dirty="0" smtClean="0"/>
              <a:t>(b)</a:t>
            </a:r>
            <a:r>
              <a:rPr lang="en-US" sz="3600" dirty="0" smtClean="0"/>
              <a:t> </a:t>
            </a:r>
            <a:r>
              <a:rPr lang="id-ID" sz="3600" dirty="0" smtClean="0"/>
              <a:t>salām</a:t>
            </a:r>
            <a:r>
              <a:rPr lang="id-ID" sz="3600" dirty="0" smtClean="0"/>
              <a:t>, artinya “damai” </a:t>
            </a:r>
            <a:r>
              <a:rPr lang="id-ID" sz="3600" dirty="0" smtClean="0"/>
              <a:t>atau</a:t>
            </a:r>
            <a:r>
              <a:rPr lang="en-US" sz="3600" dirty="0"/>
              <a:t> </a:t>
            </a:r>
            <a:r>
              <a:rPr lang="id-ID" sz="3600" dirty="0" smtClean="0"/>
              <a:t>“kedamaian</a:t>
            </a:r>
            <a:r>
              <a:rPr lang="id-ID" sz="3600" dirty="0" smtClean="0"/>
              <a:t>”, </a:t>
            </a:r>
            <a:r>
              <a:rPr lang="id-ID" sz="3600" dirty="0" smtClean="0"/>
              <a:t>dan</a:t>
            </a:r>
            <a:endParaRPr lang="en-US" sz="3600" dirty="0" smtClean="0"/>
          </a:p>
          <a:p>
            <a:pPr algn="just"/>
            <a:r>
              <a:rPr lang="id-ID" sz="3600" dirty="0" smtClean="0"/>
              <a:t>(c</a:t>
            </a:r>
            <a:r>
              <a:rPr lang="id-ID" sz="3600" dirty="0"/>
              <a:t>) salāmah, artinya </a:t>
            </a:r>
            <a:r>
              <a:rPr lang="id-ID" sz="3600" dirty="0" smtClean="0"/>
              <a:t>“selamat” atau “keselamatan”. </a:t>
            </a:r>
            <a:endParaRPr lang="en-US" sz="36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400024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4" y="-8096"/>
            <a:ext cx="9067800" cy="5170646"/>
          </a:xfrm>
          <a:prstGeom prst="rect">
            <a:avLst/>
          </a:prstGeom>
          <a:noFill/>
        </p:spPr>
        <p:txBody>
          <a:bodyPr wrap="square" lIns="91440" tIns="45720" rIns="91440" bIns="45720">
            <a:spAutoFit/>
          </a:bodyPr>
          <a:lstStyle/>
          <a:p>
            <a:pPr algn="ctr"/>
            <a:r>
              <a:rPr lang="sv-SE" sz="3000" b="1" dirty="0" smtClean="0"/>
              <a:t>Melihat akar katanya, kata “Islam” mengandung makna</a:t>
            </a:r>
            <a:r>
              <a:rPr lang="id-ID" sz="3000" b="1" dirty="0" smtClean="0"/>
              <a:t>;</a:t>
            </a:r>
          </a:p>
          <a:p>
            <a:pPr algn="just"/>
            <a:r>
              <a:rPr lang="id-ID" sz="3000" b="1" dirty="0" smtClean="0"/>
              <a:t>Pertama,</a:t>
            </a:r>
            <a:r>
              <a:rPr lang="id-ID" sz="3000" dirty="0" smtClean="0"/>
              <a:t> berserah diri atau tunduk patuh, yakni berserah diri atau tunduk patuh kepada Allah dengan cara mengikuti petunjuk, bimbingan, dan teladan dari Rasulullah. </a:t>
            </a:r>
          </a:p>
          <a:p>
            <a:pPr algn="just"/>
            <a:r>
              <a:rPr lang="id-ID" sz="3000" dirty="0" smtClean="0"/>
              <a:t>Firman Allah QS An-Nisa’/4:59</a:t>
            </a:r>
            <a:r>
              <a:rPr lang="id-ID" sz="3000" i="1" dirty="0" smtClean="0"/>
              <a:t>,“</a:t>
            </a:r>
            <a:r>
              <a:rPr lang="id-ID" sz="3000" i="1" dirty="0" smtClean="0"/>
              <a:t>Yā ayyuhal-ladzīna īmanū athī‟ūllāha wa athī‟ūr-rasūla wa ūlil amri minkum.”</a:t>
            </a:r>
          </a:p>
          <a:p>
            <a:pPr algn="just"/>
            <a:r>
              <a:rPr lang="id-ID" sz="3000" dirty="0" smtClean="0"/>
              <a:t>Artinya, Wahai orang-orang yang beriman taatilah Allah dan taatilah Rasulullah serta Ulil Amri di antara kamu.</a:t>
            </a:r>
            <a:endParaRPr lang="en-US" sz="3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60142137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17302"/>
            <a:ext cx="8839200" cy="4616648"/>
          </a:xfrm>
          <a:prstGeom prst="rect">
            <a:avLst/>
          </a:prstGeom>
          <a:noFill/>
        </p:spPr>
        <p:txBody>
          <a:bodyPr wrap="square" lIns="91440" tIns="45720" rIns="91440" bIns="45720">
            <a:spAutoFit/>
          </a:bodyPr>
          <a:lstStyle/>
          <a:p>
            <a:pPr algn="just"/>
            <a:r>
              <a:rPr lang="id-ID" sz="2700" b="1" dirty="0"/>
              <a:t>Kedua,</a:t>
            </a:r>
            <a:r>
              <a:rPr lang="id-ID" sz="2700" dirty="0"/>
              <a:t> menciptakan rasa damai. Makna damai di sini adalah </a:t>
            </a:r>
            <a:r>
              <a:rPr lang="id-ID" sz="2700" dirty="0" smtClean="0"/>
              <a:t>“tentramnya hati”</a:t>
            </a:r>
            <a:r>
              <a:rPr lang="en-US" sz="2700" dirty="0" smtClean="0"/>
              <a:t> </a:t>
            </a:r>
            <a:r>
              <a:rPr lang="id-ID" sz="2700" dirty="0" smtClean="0"/>
              <a:t>firman-Nya</a:t>
            </a:r>
            <a:r>
              <a:rPr lang="id-ID" sz="2700" dirty="0"/>
              <a:t>, </a:t>
            </a:r>
            <a:r>
              <a:rPr lang="id-ID" sz="2700" i="1" dirty="0"/>
              <a:t>“Alā bidzikrillāhi </a:t>
            </a:r>
            <a:r>
              <a:rPr lang="id-ID" sz="2700" i="1" dirty="0" smtClean="0"/>
              <a:t>tathma innulqulūb</a:t>
            </a:r>
            <a:r>
              <a:rPr lang="id-ID" sz="2700" dirty="0" smtClean="0"/>
              <a:t>.”Artinya, Ingat</a:t>
            </a:r>
            <a:r>
              <a:rPr lang="id-ID" sz="2700" dirty="0"/>
              <a:t>! hanya dengan mengingat Allah hati menjadi </a:t>
            </a:r>
            <a:r>
              <a:rPr lang="id-ID" sz="2700" dirty="0" smtClean="0"/>
              <a:t>tentram (</a:t>
            </a:r>
            <a:r>
              <a:rPr lang="id-ID" sz="2700" dirty="0"/>
              <a:t>QS </a:t>
            </a:r>
            <a:r>
              <a:rPr lang="id-ID" sz="2700" dirty="0" smtClean="0"/>
              <a:t>Ar-Ra’du/13:28</a:t>
            </a:r>
            <a:r>
              <a:rPr lang="id-ID" sz="2700" dirty="0"/>
              <a:t>). </a:t>
            </a:r>
            <a:r>
              <a:rPr lang="id-ID" sz="2700" dirty="0" smtClean="0"/>
              <a:t>Makna damai di sini dapat juga, menyebarkan kedamaian dan ketenangan bagi manusia lainnya.</a:t>
            </a:r>
            <a:endParaRPr lang="en-US" sz="2700" dirty="0" smtClean="0"/>
          </a:p>
          <a:p>
            <a:pPr algn="just" rtl="1"/>
            <a:r>
              <a:rPr lang="ar-SA" sz="2400" dirty="0" smtClean="0">
                <a:latin typeface="Times New Roman" pitchFamily="18" charset="0"/>
                <a:cs typeface="Times New Roman" pitchFamily="18" charset="0"/>
              </a:rPr>
              <a:t> </a:t>
            </a:r>
            <a:r>
              <a:rPr lang="ar-SA" sz="2400" dirty="0">
                <a:latin typeface="Times New Roman" pitchFamily="18" charset="0"/>
                <a:cs typeface="Times New Roman" pitchFamily="18" charset="0"/>
              </a:rPr>
              <a:t>إِنَّ رَجُلاً سَأَلَ رَسُولَ اللَّهِ -صلى الله عليه وسلم- أَىُّ </a:t>
            </a:r>
            <a:r>
              <a:rPr lang="ar-SA" sz="2400" dirty="0" smtClean="0">
                <a:latin typeface="Times New Roman" pitchFamily="18" charset="0"/>
                <a:cs typeface="Times New Roman" pitchFamily="18" charset="0"/>
              </a:rPr>
              <a:t>الْمُسْلِمِينَ </a:t>
            </a:r>
            <a:r>
              <a:rPr lang="ar-SA" sz="2400" dirty="0">
                <a:latin typeface="Times New Roman" pitchFamily="18" charset="0"/>
                <a:cs typeface="Times New Roman" pitchFamily="18" charset="0"/>
              </a:rPr>
              <a:t>خَيْرٌ قَالَ </a:t>
            </a:r>
            <a:r>
              <a:rPr lang="ar-SA" sz="2400" dirty="0" smtClean="0">
                <a:latin typeface="Times New Roman" pitchFamily="18" charset="0"/>
                <a:cs typeface="Times New Roman" pitchFamily="18" charset="0"/>
              </a:rPr>
              <a:t>«مَنْ </a:t>
            </a:r>
            <a:r>
              <a:rPr lang="ar-SA" sz="2400" dirty="0">
                <a:latin typeface="Times New Roman" pitchFamily="18" charset="0"/>
                <a:cs typeface="Times New Roman" pitchFamily="18" charset="0"/>
              </a:rPr>
              <a:t>سَلِمَ الْمُسْلِمُونَ مِنْ لِسَانِهِ </a:t>
            </a:r>
            <a:r>
              <a:rPr lang="ar-SA" sz="2400" dirty="0" smtClean="0">
                <a:latin typeface="Times New Roman" pitchFamily="18" charset="0"/>
                <a:cs typeface="Times New Roman" pitchFamily="18" charset="0"/>
              </a:rPr>
              <a:t>وَيَدِهِ».</a:t>
            </a:r>
            <a:r>
              <a:rPr lang="id-ID"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700" dirty="0" err="1" smtClean="0"/>
              <a:t>Artinya</a:t>
            </a:r>
            <a:r>
              <a:rPr lang="en-US" sz="2700" dirty="0" smtClean="0"/>
              <a:t>: </a:t>
            </a:r>
            <a:r>
              <a:rPr lang="en-US" sz="2700" dirty="0" err="1" smtClean="0"/>
              <a:t>Sesungguhnya</a:t>
            </a:r>
            <a:r>
              <a:rPr lang="en-US" sz="2700" dirty="0" smtClean="0"/>
              <a:t> </a:t>
            </a:r>
            <a:r>
              <a:rPr lang="en-US" sz="2700" dirty="0" err="1" smtClean="0"/>
              <a:t>ada</a:t>
            </a:r>
            <a:r>
              <a:rPr lang="en-US" sz="2700" dirty="0" smtClean="0"/>
              <a:t> </a:t>
            </a:r>
            <a:r>
              <a:rPr lang="en-US" sz="2700" dirty="0" err="1" smtClean="0"/>
              <a:t>seseorang</a:t>
            </a:r>
            <a:r>
              <a:rPr lang="en-US" sz="2700" dirty="0" smtClean="0"/>
              <a:t> </a:t>
            </a:r>
            <a:r>
              <a:rPr lang="en-US" sz="2700" dirty="0" err="1" smtClean="0"/>
              <a:t>bertanya</a:t>
            </a:r>
            <a:r>
              <a:rPr lang="en-US" sz="2700" dirty="0" smtClean="0"/>
              <a:t> </a:t>
            </a:r>
            <a:r>
              <a:rPr lang="en-US" sz="2700" dirty="0" err="1" smtClean="0"/>
              <a:t>kepada</a:t>
            </a:r>
            <a:r>
              <a:rPr lang="en-US" sz="2700" dirty="0" smtClean="0"/>
              <a:t> </a:t>
            </a:r>
            <a:r>
              <a:rPr lang="en-US" sz="2700" dirty="0" err="1" smtClean="0"/>
              <a:t>Rasulullah</a:t>
            </a:r>
            <a:r>
              <a:rPr lang="en-US" sz="2700" dirty="0" smtClean="0"/>
              <a:t> saw., Orang-orang </a:t>
            </a:r>
            <a:r>
              <a:rPr lang="en-US" sz="2700" dirty="0" err="1" smtClean="0"/>
              <a:t>berislam</a:t>
            </a:r>
            <a:r>
              <a:rPr lang="en-US" sz="2700" dirty="0"/>
              <a:t> </a:t>
            </a:r>
            <a:r>
              <a:rPr lang="en-US" sz="2700" dirty="0" err="1" smtClean="0"/>
              <a:t>mana</a:t>
            </a:r>
            <a:r>
              <a:rPr lang="en-US" sz="2700" dirty="0" smtClean="0"/>
              <a:t> yang </a:t>
            </a:r>
            <a:r>
              <a:rPr lang="en-US" sz="2700" dirty="0" err="1" smtClean="0"/>
              <a:t>terbaik</a:t>
            </a:r>
            <a:r>
              <a:rPr lang="en-US" sz="2700" dirty="0" smtClean="0"/>
              <a:t>, </a:t>
            </a:r>
            <a:r>
              <a:rPr lang="en-US" sz="2700" dirty="0" err="1" smtClean="0"/>
              <a:t>Beliau</a:t>
            </a:r>
            <a:r>
              <a:rPr lang="en-US" sz="2700" dirty="0" smtClean="0"/>
              <a:t> </a:t>
            </a:r>
            <a:r>
              <a:rPr lang="en-US" sz="2700" dirty="0" err="1" smtClean="0"/>
              <a:t>Menjawab</a:t>
            </a:r>
            <a:r>
              <a:rPr lang="en-US" sz="2700" dirty="0" smtClean="0"/>
              <a:t>: Orang </a:t>
            </a:r>
            <a:r>
              <a:rPr lang="en-US" sz="2700" dirty="0" err="1" smtClean="0"/>
              <a:t>muslim</a:t>
            </a:r>
            <a:r>
              <a:rPr lang="en-US" sz="2700" dirty="0" smtClean="0"/>
              <a:t> yang (orang lain) </a:t>
            </a:r>
            <a:r>
              <a:rPr lang="en-US" sz="2700" dirty="0" err="1" smtClean="0"/>
              <a:t>selamat</a:t>
            </a:r>
            <a:r>
              <a:rPr lang="en-US" sz="2700" dirty="0" smtClean="0"/>
              <a:t> </a:t>
            </a:r>
            <a:r>
              <a:rPr lang="en-US" sz="2700" dirty="0" err="1" smtClean="0"/>
              <a:t>dari</a:t>
            </a:r>
            <a:r>
              <a:rPr lang="en-US" sz="2700" dirty="0" smtClean="0"/>
              <a:t> </a:t>
            </a:r>
            <a:r>
              <a:rPr lang="en-US" sz="2700" dirty="0" err="1" smtClean="0"/>
              <a:t>ucapan</a:t>
            </a:r>
            <a:r>
              <a:rPr lang="en-US" sz="2700" dirty="0" smtClean="0"/>
              <a:t> </a:t>
            </a:r>
            <a:r>
              <a:rPr lang="en-US" sz="2700" dirty="0" err="1" smtClean="0"/>
              <a:t>dan</a:t>
            </a:r>
            <a:r>
              <a:rPr lang="en-US" sz="2700" dirty="0" smtClean="0"/>
              <a:t> </a:t>
            </a:r>
            <a:r>
              <a:rPr lang="en-US" sz="2700" dirty="0" err="1" smtClean="0"/>
              <a:t>perbuatannya</a:t>
            </a:r>
            <a:r>
              <a:rPr lang="en-US" sz="2700" dirty="0" smtClean="0"/>
              <a:t>. (HR. </a:t>
            </a:r>
            <a:r>
              <a:rPr lang="en-US" sz="2700" dirty="0" err="1" smtClean="0"/>
              <a:t>Bukhari</a:t>
            </a:r>
            <a:r>
              <a:rPr lang="en-US" sz="2700" dirty="0" smtClean="0"/>
              <a:t>-Muslim).</a:t>
            </a:r>
            <a:endParaRPr lang="en-US" sz="27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0604942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24969"/>
            <a:ext cx="8991600" cy="4324261"/>
          </a:xfrm>
          <a:prstGeom prst="rect">
            <a:avLst/>
          </a:prstGeom>
          <a:noFill/>
        </p:spPr>
        <p:txBody>
          <a:bodyPr wrap="square" lIns="91440" tIns="45720" rIns="91440" bIns="45720">
            <a:spAutoFit/>
          </a:bodyPr>
          <a:lstStyle/>
          <a:p>
            <a:pPr algn="just"/>
            <a:r>
              <a:rPr lang="en-US" sz="2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Ketiga</a:t>
            </a:r>
            <a:r>
              <a:rPr lang="en-US"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menempuh</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jalan</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yang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selamat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yakni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memilih</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keselamatan</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dunia-akhirat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dan</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menghindari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bencana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abadi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neraka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Kunci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memilih</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selamat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dunia-akhirat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adalah</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memilih</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kematian</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yang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selamat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ḥusnul</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khātimah</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karena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mati</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yang</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hanya</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satu</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kali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terjadi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merupakan</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pintu</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gerbang</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akhirat</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Maksudnya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keselamatan</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akhirat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sangat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bergantung</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jenis</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kematiannya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Jika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matinya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selamat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ḥusnul</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khātimah</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maka</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akhirat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akan</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selamat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selama-lamanya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yakni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masuk</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surgaNya</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tapi</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jika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matinya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sesat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sū`ul</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khātimah</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maka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di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akhirat</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akan</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celaka</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yakni</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masuk</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nerakaNya</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ūżu</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billāhi</a:t>
            </a:r>
            <a:r>
              <a:rPr lang="id-ID"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min </a:t>
            </a:r>
            <a:r>
              <a:rPr lang="en-US" sz="25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dzālik</a:t>
            </a:r>
            <a:r>
              <a:rPr lang="en-US" sz="2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5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0837512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7150"/>
            <a:ext cx="8915400" cy="4708981"/>
          </a:xfrm>
          <a:prstGeom prst="rect">
            <a:avLst/>
          </a:prstGeom>
          <a:noFill/>
        </p:spPr>
        <p:txBody>
          <a:bodyPr wrap="square" lIns="91440" tIns="45720" rIns="91440" bIns="45720">
            <a:spAutoFit/>
          </a:bodyPr>
          <a:lstStyle/>
          <a:p>
            <a:pPr algn="ct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Adapun</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jenis</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kematian</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selamat</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atau</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sesat</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sangat</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bergantung</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kepada</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jalan</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hidup</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yang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dipilihnya</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di </a:t>
            </a:r>
            <a:r>
              <a:rPr lang="en-US" sz="6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dunia</a:t>
            </a: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Tree>
    <p:extLst>
      <p:ext uri="{BB962C8B-B14F-4D97-AF65-F5344CB8AC3E}">
        <p14:creationId xmlns:p14="http://schemas.microsoft.com/office/powerpoint/2010/main" val="16612589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8150"/>
            <a:ext cx="7520940" cy="411480"/>
          </a:xfrm>
        </p:spPr>
        <p:txBody>
          <a:bodyPr/>
          <a:lstStyle/>
          <a:p>
            <a:r>
              <a:rPr lang="en-US" dirty="0" smtClean="0"/>
              <a:t>B. </a:t>
            </a:r>
            <a:r>
              <a:rPr lang="en-US" dirty="0" err="1" smtClean="0"/>
              <a:t>Tujuan</a:t>
            </a:r>
            <a:r>
              <a:rPr lang="en-US" dirty="0" smtClean="0"/>
              <a:t> </a:t>
            </a:r>
            <a:r>
              <a:rPr lang="en-US" dirty="0" err="1" smtClean="0"/>
              <a:t>Didatangkannya</a:t>
            </a:r>
            <a:r>
              <a:rPr lang="en-US" dirty="0" smtClean="0"/>
              <a:t> SYARI’AT ISLAM</a:t>
            </a:r>
            <a:br>
              <a:rPr lang="en-US" dirty="0" smtClean="0"/>
            </a:br>
            <a:r>
              <a:rPr lang="en-US" dirty="0" smtClean="0"/>
              <a:t>     (</a:t>
            </a:r>
            <a:r>
              <a:rPr lang="en-US" dirty="0" err="1" smtClean="0"/>
              <a:t>Maqashid</a:t>
            </a:r>
            <a:r>
              <a:rPr lang="en-US" dirty="0" smtClean="0"/>
              <a:t> </a:t>
            </a:r>
            <a:r>
              <a:rPr lang="en-US" dirty="0" err="1" smtClean="0"/>
              <a:t>syari’ah</a:t>
            </a:r>
            <a:r>
              <a:rPr lang="en-US" dirty="0" smtClean="0"/>
              <a:t>)</a:t>
            </a:r>
            <a:endParaRPr lang="id-ID" dirty="0"/>
          </a:p>
        </p:txBody>
      </p:sp>
      <p:sp>
        <p:nvSpPr>
          <p:cNvPr id="4" name="Rectangle 3"/>
          <p:cNvSpPr/>
          <p:nvPr/>
        </p:nvSpPr>
        <p:spPr>
          <a:xfrm>
            <a:off x="-127944" y="1123950"/>
            <a:ext cx="9030714" cy="5078313"/>
          </a:xfrm>
          <a:prstGeom prst="rect">
            <a:avLst/>
          </a:prstGeom>
          <a:noFill/>
        </p:spPr>
        <p:txBody>
          <a:bodyPr wrap="square" lIns="91440" tIns="45720" rIns="91440" bIns="45720">
            <a:spAutoFit/>
          </a:bodyPr>
          <a:lstStyle/>
          <a:p>
            <a:pPr marL="742950" indent="-742950" algn="ctr">
              <a:buAutoNum type="arabicPeriod"/>
            </a:pPr>
            <a:r>
              <a:rPr lang="en-US" sz="36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Hifzhuddin</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Menjaga</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Agama),</a:t>
            </a:r>
          </a:p>
          <a:p>
            <a:pPr marL="742950" indent="-742950" algn="ctr">
              <a:buFontTx/>
              <a:buAutoNum type="arabicPeriod"/>
            </a:pP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Hifzhunnafs</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Menjaga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Jiwa</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marL="742950" indent="-742950" algn="ctr">
              <a:buFontTx/>
              <a:buAutoNum type="arabicPeriod"/>
            </a:pP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Hifzhul</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Aql</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Menjaga</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Akal/</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Kebebasan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Bependapat</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marL="742950" indent="-742950" algn="ctr">
              <a:buFontTx/>
              <a:buAutoNum type="arabicPeriod"/>
            </a:pP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Hifzhun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Nasab</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Menjaga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Keturunan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Kehormatan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marL="742950" indent="-742950" algn="ctr">
              <a:buFontTx/>
              <a:buAutoNum type="arabicPeriod"/>
            </a:pP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Hifzhul</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Mal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Menjaga</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Harta</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marL="742950" indent="-742950" algn="ctr">
              <a:buFontTx/>
              <a:buAutoNum type="arabicPeriod"/>
            </a:pP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742950" indent="-742950" algn="ctr">
              <a:buAutoNum type="arabicPeriod"/>
            </a:pP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647666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23950"/>
            <a:ext cx="9372600" cy="4343400"/>
          </a:xfrm>
        </p:spPr>
        <p:txBody>
          <a:bodyPr>
            <a:normAutofit/>
          </a:bodyPr>
          <a:lstStyle/>
          <a:p>
            <a:pPr algn="just"/>
            <a:r>
              <a:rPr lang="id-ID" sz="1800" b="0" dirty="0" smtClean="0">
                <a:latin typeface="Arial Rounded MT Bold" pitchFamily="34" charset="0"/>
              </a:rPr>
              <a:t>      </a:t>
            </a:r>
            <a:r>
              <a:rPr lang="id-ID" sz="2000" b="0" dirty="0" smtClean="0">
                <a:latin typeface="Arial Rounded MT Bold" pitchFamily="34" charset="0"/>
              </a:rPr>
              <a:t>Sebelum </a:t>
            </a:r>
            <a:r>
              <a:rPr lang="id-ID" sz="2000" b="0" dirty="0">
                <a:latin typeface="Arial Rounded MT Bold" pitchFamily="34" charset="0"/>
              </a:rPr>
              <a:t>tahun 1966, Pendidikan Agama Islam (PAI) di </a:t>
            </a:r>
            <a:r>
              <a:rPr lang="id-ID" sz="2000" b="0" dirty="0" smtClean="0">
                <a:latin typeface="Arial Rounded MT Bold" pitchFamily="34" charset="0"/>
              </a:rPr>
              <a:t>perguruan tinggi </a:t>
            </a:r>
            <a:r>
              <a:rPr lang="id-ID" sz="2000" b="0" dirty="0">
                <a:latin typeface="Arial Rounded MT Bold" pitchFamily="34" charset="0"/>
              </a:rPr>
              <a:t>(PT) bukan mata kuliah wajib. Mahasiswa yang berminat saja mengikuti mata kuliah ini. Setelah berakhirnya rezim Orde Lama, dikeluarkanlah Ketetapan MPRS yang menetapkan bahwa pendidikan agama wajib diajarkan di sekolah-sekolah mulai sekolah dasar hingga perguruan tinggi. PAI pernah diajarkan di PT hingga 6 semester (PAI 1, PAI 2, hingga PAI 6). Kemudian mulai tahun 1983 ditetapkan 2 sks pada program D3 dan S1 dengan catatan rektor PT diperbolehkan menambah jumlah sks PAI. Berdasarkan UU No. 12 Tahun 2012 tentang Pendidikan Tinggi, PAI ditetapkan sebagai mata kuliah wajib umum (MKWU-PAI). Di luar perkuliahan, terutama di masjid kampus, mahasiswa peminat mendalami agama Islam dalam wadah tutorial PAI oleh mentor / tutor. </a:t>
            </a:r>
            <a:endParaRPr lang="en-US" sz="2000" b="0" dirty="0">
              <a:ln w="10541" cmpd="sng">
                <a:solidFill>
                  <a:srgbClr val="7D7D7D">
                    <a:tint val="100000"/>
                    <a:shade val="100000"/>
                    <a:satMod val="110000"/>
                  </a:srgbClr>
                </a:solidFill>
                <a:prstDash val="solid"/>
              </a:ln>
              <a:latin typeface="Arial Rounded MT Bold" pitchFamily="34" charset="0"/>
            </a:endParaRPr>
          </a:p>
          <a:p>
            <a:endParaRPr lang="id-ID" sz="1800" dirty="0"/>
          </a:p>
        </p:txBody>
      </p:sp>
      <p:sp>
        <p:nvSpPr>
          <p:cNvPr id="5" name="Rectangle 4"/>
          <p:cNvSpPr/>
          <p:nvPr/>
        </p:nvSpPr>
        <p:spPr>
          <a:xfrm>
            <a:off x="0" y="-19050"/>
            <a:ext cx="9220199" cy="1077218"/>
          </a:xfrm>
          <a:prstGeom prst="rect">
            <a:avLst/>
          </a:prstGeom>
          <a:noFill/>
        </p:spPr>
        <p:txBody>
          <a:bodyPr wrap="square" lIns="91440" tIns="45720" rIns="91440" bIns="45720">
            <a:spAutoFit/>
          </a:bodyPr>
          <a:lstStyle/>
          <a:p>
            <a:r>
              <a:rPr lang="en-US" sz="3200" b="1" dirty="0">
                <a:ln w="10541" cmpd="sng">
                  <a:solidFill>
                    <a:schemeClr val="accent1">
                      <a:shade val="88000"/>
                      <a:satMod val="110000"/>
                    </a:schemeClr>
                  </a:solidFill>
                  <a:prstDash val="solid"/>
                </a:ln>
              </a:rPr>
              <a:t>C</a:t>
            </a:r>
            <a:r>
              <a:rPr lang="en-US" sz="3200" b="1" dirty="0" smtClean="0">
                <a:ln w="10541" cmpd="sng">
                  <a:solidFill>
                    <a:schemeClr val="accent1">
                      <a:shade val="88000"/>
                      <a:satMod val="110000"/>
                    </a:schemeClr>
                  </a:solidFill>
                  <a:prstDash val="solid"/>
                </a:ln>
              </a:rPr>
              <a:t>. </a:t>
            </a:r>
            <a:r>
              <a:rPr lang="en-US" sz="3200" b="1" dirty="0" err="1" smtClean="0">
                <a:ln w="10541" cmpd="sng">
                  <a:solidFill>
                    <a:schemeClr val="accent1">
                      <a:shade val="88000"/>
                      <a:satMod val="110000"/>
                    </a:schemeClr>
                  </a:solidFill>
                  <a:prstDash val="solid"/>
                </a:ln>
              </a:rPr>
              <a:t>Menelusuri</a:t>
            </a:r>
            <a:r>
              <a:rPr lang="en-US" sz="3200" b="1" dirty="0" smtClean="0">
                <a:ln w="10541" cmpd="sng">
                  <a:solidFill>
                    <a:schemeClr val="accent1">
                      <a:shade val="88000"/>
                      <a:satMod val="110000"/>
                    </a:schemeClr>
                  </a:solidFill>
                  <a:prstDash val="solid"/>
                </a:ln>
              </a:rPr>
              <a:t> </a:t>
            </a:r>
            <a:r>
              <a:rPr lang="en-US" sz="3200" b="1" dirty="0" err="1" smtClean="0">
                <a:ln w="10541" cmpd="sng">
                  <a:solidFill>
                    <a:schemeClr val="accent1">
                      <a:shade val="88000"/>
                      <a:satMod val="110000"/>
                    </a:schemeClr>
                  </a:solidFill>
                  <a:prstDash val="solid"/>
                </a:ln>
              </a:rPr>
              <a:t>Pembelajaran</a:t>
            </a:r>
            <a:r>
              <a:rPr lang="en-US" sz="3200" b="1" dirty="0" smtClean="0">
                <a:ln w="10541" cmpd="sng">
                  <a:solidFill>
                    <a:schemeClr val="accent1">
                      <a:shade val="88000"/>
                      <a:satMod val="110000"/>
                    </a:schemeClr>
                  </a:solidFill>
                  <a:prstDash val="solid"/>
                </a:ln>
              </a:rPr>
              <a:t> </a:t>
            </a:r>
            <a:r>
              <a:rPr lang="en-US" sz="3200" b="1" dirty="0" smtClean="0">
                <a:ln w="10541" cmpd="sng">
                  <a:solidFill>
                    <a:schemeClr val="accent1">
                      <a:shade val="88000"/>
                      <a:satMod val="110000"/>
                    </a:schemeClr>
                  </a:solidFill>
                  <a:prstDash val="solid"/>
                </a:ln>
              </a:rPr>
              <a:t>Agama Islam di </a:t>
            </a:r>
            <a:r>
              <a:rPr lang="en-US" sz="3200" b="1" dirty="0" err="1" smtClean="0">
                <a:ln w="10541" cmpd="sng">
                  <a:solidFill>
                    <a:schemeClr val="accent1">
                      <a:shade val="88000"/>
                      <a:satMod val="110000"/>
                    </a:schemeClr>
                  </a:solidFill>
                  <a:prstDash val="solid"/>
                </a:ln>
              </a:rPr>
              <a:t>Perguruan</a:t>
            </a:r>
            <a:r>
              <a:rPr lang="en-US" sz="3200" b="1" dirty="0" smtClean="0">
                <a:ln w="10541" cmpd="sng">
                  <a:solidFill>
                    <a:schemeClr val="accent1">
                      <a:shade val="88000"/>
                      <a:satMod val="110000"/>
                    </a:schemeClr>
                  </a:solidFill>
                  <a:prstDash val="solid"/>
                </a:ln>
              </a:rPr>
              <a:t> </a:t>
            </a:r>
            <a:r>
              <a:rPr lang="en-US" sz="3200" b="1" dirty="0" err="1" smtClean="0">
                <a:ln w="10541" cmpd="sng">
                  <a:solidFill>
                    <a:schemeClr val="accent1">
                      <a:shade val="88000"/>
                      <a:satMod val="110000"/>
                    </a:schemeClr>
                  </a:solidFill>
                  <a:prstDash val="solid"/>
                </a:ln>
              </a:rPr>
              <a:t>Tinggi</a:t>
            </a:r>
            <a:endParaRPr lang="en-US" sz="3200" b="1" cap="none" spc="0" dirty="0">
              <a:ln w="10541" cmpd="sng">
                <a:solidFill>
                  <a:schemeClr val="accent1">
                    <a:shade val="88000"/>
                    <a:satMod val="110000"/>
                  </a:schemeClr>
                </a:solidFill>
                <a:prstDash val="solid"/>
              </a:ln>
              <a:effectLst/>
            </a:endParaRPr>
          </a:p>
        </p:txBody>
      </p:sp>
    </p:spTree>
    <p:extLst>
      <p:ext uri="{BB962C8B-B14F-4D97-AF65-F5344CB8AC3E}">
        <p14:creationId xmlns:p14="http://schemas.microsoft.com/office/powerpoint/2010/main" val="18948518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806</Words>
  <Application>Microsoft Office PowerPoint</Application>
  <PresentationFormat>On-screen Show (16:9)</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Tujuan Didatangkannya SYARI’AT ISLAM      (Maqashid syari’ah)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Lasiama Idad</dc:creator>
  <cp:lastModifiedBy>Windows User</cp:lastModifiedBy>
  <cp:revision>59</cp:revision>
  <dcterms:created xsi:type="dcterms:W3CDTF">2006-08-16T00:00:00Z</dcterms:created>
  <dcterms:modified xsi:type="dcterms:W3CDTF">2020-08-30T07:45:38Z</dcterms:modified>
</cp:coreProperties>
</file>