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68" r:id="rId5"/>
    <p:sldId id="258" r:id="rId6"/>
    <p:sldId id="259" r:id="rId7"/>
    <p:sldId id="269" r:id="rId8"/>
    <p:sldId id="270" r:id="rId9"/>
    <p:sldId id="272" r:id="rId10"/>
    <p:sldId id="260" r:id="rId11"/>
    <p:sldId id="261" r:id="rId12"/>
    <p:sldId id="262" r:id="rId13"/>
    <p:sldId id="263" r:id="rId14"/>
    <p:sldId id="274" r:id="rId15"/>
    <p:sldId id="264" r:id="rId16"/>
    <p:sldId id="265" r:id="rId17"/>
    <p:sldId id="266" r:id="rId18"/>
    <p:sldId id="267"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10/26/2018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10/26/2018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tickyball.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manythings.org/b/e/" TargetMode="External"/><Relationship Id="rId3" Type="http://schemas.openxmlformats.org/officeDocument/2006/relationships/hyperlink" Target="http://www.eslvideo.com/" TargetMode="External"/><Relationship Id="rId7" Type="http://schemas.openxmlformats.org/officeDocument/2006/relationships/hyperlink" Target="http://americanenglish.state.gov/resources" TargetMode="External"/><Relationship Id="rId2" Type="http://schemas.openxmlformats.org/officeDocument/2006/relationships/hyperlink" Target="http://www.onlinecollegecourses.com/2012/08/27/25-terrific-online-games-for-english-language-learners" TargetMode="External"/><Relationship Id="rId1" Type="http://schemas.openxmlformats.org/officeDocument/2006/relationships/slideLayout" Target="../slideLayouts/slideLayout2.xml"/><Relationship Id="rId6" Type="http://schemas.openxmlformats.org/officeDocument/2006/relationships/hyperlink" Target="http://www.nypl.org/help/community-outreach/immigrant-services/learn-esol-online-resources" TargetMode="External"/><Relationship Id="rId5" Type="http://schemas.openxmlformats.org/officeDocument/2006/relationships/hyperlink" Target="http://www.englishmedialab.com/" TargetMode="External"/><Relationship Id="rId10" Type="http://schemas.openxmlformats.org/officeDocument/2006/relationships/hyperlink" Target="https://learnenglishkids.britishcouncil.org/en" TargetMode="External"/><Relationship Id="rId4" Type="http://schemas.openxmlformats.org/officeDocument/2006/relationships/hyperlink" Target="http://www.starfall.com/" TargetMode="External"/><Relationship Id="rId9" Type="http://schemas.openxmlformats.org/officeDocument/2006/relationships/hyperlink" Target="http://www.manythings.org/b/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solidFill>
                  <a:srgbClr val="FF0000"/>
                </a:solidFill>
              </a:rPr>
              <a:t>C</a:t>
            </a:r>
            <a:r>
              <a:rPr lang="en-US" sz="2800" dirty="0" smtClean="0"/>
              <a:t>omputer </a:t>
            </a:r>
            <a:r>
              <a:rPr lang="en-US" sz="7200" dirty="0" smtClean="0">
                <a:solidFill>
                  <a:srgbClr val="FF0000"/>
                </a:solidFill>
              </a:rPr>
              <a:t>A</a:t>
            </a:r>
            <a:r>
              <a:rPr lang="en-US" sz="2800" dirty="0" smtClean="0"/>
              <a:t>ssisted </a:t>
            </a:r>
            <a:r>
              <a:rPr lang="en-US" sz="7200" dirty="0" smtClean="0">
                <a:solidFill>
                  <a:srgbClr val="FF0000"/>
                </a:solidFill>
              </a:rPr>
              <a:t>L</a:t>
            </a:r>
            <a:r>
              <a:rPr lang="en-US" sz="2800" dirty="0" smtClean="0"/>
              <a:t>anguage </a:t>
            </a:r>
            <a:r>
              <a:rPr lang="en-US" sz="7200" dirty="0" smtClean="0">
                <a:solidFill>
                  <a:srgbClr val="FF0000"/>
                </a:solidFill>
              </a:rPr>
              <a:t>L</a:t>
            </a:r>
            <a:r>
              <a:rPr lang="en-US" sz="2800" dirty="0" smtClean="0"/>
              <a:t>earning</a:t>
            </a:r>
            <a:br>
              <a:rPr lang="en-US" sz="2800" dirty="0" smtClean="0"/>
            </a:br>
            <a:endParaRPr lang="en-US" sz="2800" dirty="0"/>
          </a:p>
        </p:txBody>
      </p:sp>
      <p:sp>
        <p:nvSpPr>
          <p:cNvPr id="3" name="Subtitle 2"/>
          <p:cNvSpPr>
            <a:spLocks noGrp="1"/>
          </p:cNvSpPr>
          <p:nvPr>
            <p:ph type="subTitle" idx="1"/>
          </p:nvPr>
        </p:nvSpPr>
        <p:spPr/>
        <p:txBody>
          <a:bodyPr/>
          <a:lstStyle/>
          <a:p>
            <a:r>
              <a:rPr lang="en-US" dirty="0" err="1" smtClean="0"/>
              <a:t>Nurdin</a:t>
            </a:r>
            <a:r>
              <a:rPr lang="en-US" dirty="0" smtClean="0"/>
              <a:t> Noni</a:t>
            </a:r>
          </a:p>
          <a:p>
            <a:r>
              <a:rPr lang="en-US" sz="1600" dirty="0" smtClean="0"/>
              <a:t>nurdinnoni@yahoo.com</a:t>
            </a:r>
            <a:endParaRPr lang="en-US" dirty="0"/>
          </a:p>
          <a:p>
            <a:endParaRPr lang="en-US" dirty="0" smtClean="0"/>
          </a:p>
          <a:p>
            <a:endParaRPr lang="en-US" dirty="0"/>
          </a:p>
        </p:txBody>
      </p:sp>
    </p:spTree>
    <p:extLst>
      <p:ext uri="{BB962C8B-B14F-4D97-AF65-F5344CB8AC3E}">
        <p14:creationId xmlns:p14="http://schemas.microsoft.com/office/powerpoint/2010/main" val="1438197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TEACHERS AND CALL </a:t>
            </a:r>
          </a:p>
        </p:txBody>
      </p:sp>
      <p:sp>
        <p:nvSpPr>
          <p:cNvPr id="3" name="Content Placeholder 2"/>
          <p:cNvSpPr>
            <a:spLocks noGrp="1"/>
          </p:cNvSpPr>
          <p:nvPr>
            <p:ph idx="1"/>
          </p:nvPr>
        </p:nvSpPr>
        <p:spPr>
          <a:xfrm>
            <a:off x="680321" y="2336872"/>
            <a:ext cx="10754118" cy="4436789"/>
          </a:xfrm>
        </p:spPr>
        <p:txBody>
          <a:bodyPr>
            <a:normAutofit fontScale="77500" lnSpcReduction="20000"/>
          </a:bodyPr>
          <a:lstStyle/>
          <a:p>
            <a:pPr marL="0" indent="0">
              <a:buNone/>
            </a:pPr>
            <a:r>
              <a:rPr lang="en-US" dirty="0"/>
              <a:t>Teachers interested in using technology can get involved in a number of different ways, which can be seen as different </a:t>
            </a:r>
            <a:r>
              <a:rPr lang="en-US" i="1" dirty="0"/>
              <a:t>teacher roles</a:t>
            </a:r>
            <a:r>
              <a:rPr lang="en-US" dirty="0"/>
              <a:t>. </a:t>
            </a:r>
          </a:p>
          <a:p>
            <a:r>
              <a:rPr lang="en-US" dirty="0"/>
              <a:t>As researchers: into second language acquisition, human-computer interaction, what works for CALL </a:t>
            </a:r>
          </a:p>
          <a:p>
            <a:r>
              <a:rPr lang="en-US" dirty="0" smtClean="0"/>
              <a:t>As </a:t>
            </a:r>
            <a:r>
              <a:rPr lang="en-US" dirty="0"/>
              <a:t>consumers of CALL for class use or for homework or other outside student activities </a:t>
            </a:r>
          </a:p>
          <a:p>
            <a:r>
              <a:rPr lang="en-US" dirty="0" smtClean="0"/>
              <a:t>As </a:t>
            </a:r>
            <a:r>
              <a:rPr lang="en-US" dirty="0"/>
              <a:t>directors, helping students find and use supplementary CALL materials or web resources </a:t>
            </a:r>
          </a:p>
          <a:p>
            <a:r>
              <a:rPr lang="en-US" dirty="0" smtClean="0"/>
              <a:t>As </a:t>
            </a:r>
            <a:r>
              <a:rPr lang="en-US" dirty="0"/>
              <a:t>managers of computer-mediated communication among learners in and out of class </a:t>
            </a:r>
          </a:p>
          <a:p>
            <a:r>
              <a:rPr lang="en-US" dirty="0" smtClean="0"/>
              <a:t>As </a:t>
            </a:r>
            <a:r>
              <a:rPr lang="en-US" dirty="0"/>
              <a:t>software or web developers, either "from scratch" or adding new materials to existing templates </a:t>
            </a:r>
          </a:p>
          <a:p>
            <a:r>
              <a:rPr lang="en-US" dirty="0" smtClean="0"/>
              <a:t>As </a:t>
            </a:r>
            <a:r>
              <a:rPr lang="en-US" dirty="0"/>
              <a:t>coaches to help students develop software, websites, and general computer literacy </a:t>
            </a:r>
          </a:p>
          <a:p>
            <a:r>
              <a:rPr lang="en-US" dirty="0" smtClean="0"/>
              <a:t>As </a:t>
            </a:r>
            <a:r>
              <a:rPr lang="en-US" dirty="0"/>
              <a:t>CALL experts for your program, helping other teachers and administrators with CALL implementations </a:t>
            </a:r>
          </a:p>
          <a:p>
            <a:r>
              <a:rPr lang="en-US" dirty="0" smtClean="0"/>
              <a:t>As </a:t>
            </a:r>
            <a:r>
              <a:rPr lang="en-US" dirty="0"/>
              <a:t>CALL professionals, consulting on external projects, doing software reviews for journals, making conference presentations, writing papers, interpreting and applying CALL research, and/or providing input to the field at large. </a:t>
            </a:r>
          </a:p>
          <a:p>
            <a:endParaRPr lang="en-US" dirty="0"/>
          </a:p>
        </p:txBody>
      </p:sp>
    </p:spTree>
    <p:extLst>
      <p:ext uri="{BB962C8B-B14F-4D97-AF65-F5344CB8AC3E}">
        <p14:creationId xmlns:p14="http://schemas.microsoft.com/office/powerpoint/2010/main" val="270884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TESOL </a:t>
            </a:r>
            <a:r>
              <a:rPr lang="en-US" dirty="0" smtClean="0"/>
              <a:t>Technology Standards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Standards are meant to serve a number of purposes, including the following: </a:t>
            </a:r>
            <a:endParaRPr lang="en-US" dirty="0" smtClean="0"/>
          </a:p>
          <a:p>
            <a:endParaRPr lang="en-US" dirty="0"/>
          </a:p>
          <a:p>
            <a:r>
              <a:rPr lang="en-US" dirty="0"/>
              <a:t>Lead teachers to learn to use digital technology appropriately and effectively for language learning and insure their students can do likewise </a:t>
            </a:r>
          </a:p>
          <a:p>
            <a:r>
              <a:rPr lang="en-US" dirty="0" smtClean="0"/>
              <a:t>lay </a:t>
            </a:r>
            <a:r>
              <a:rPr lang="en-US" dirty="0"/>
              <a:t>out a clear set of targets for judging technology competencies for language learning; </a:t>
            </a:r>
          </a:p>
          <a:p>
            <a:r>
              <a:rPr lang="en-US" dirty="0" smtClean="0"/>
              <a:t>Motivate </a:t>
            </a:r>
            <a:r>
              <a:rPr lang="en-US" dirty="0"/>
              <a:t>teacher educators and teacher education program to integrate technology training and use into their curricula </a:t>
            </a:r>
          </a:p>
          <a:p>
            <a:r>
              <a:rPr lang="en-US" dirty="0"/>
              <a:t>Guide administrators and policy makers as they develop curriculum, arrange training for in-service teachers, and make new hiring decisions </a:t>
            </a:r>
          </a:p>
          <a:p>
            <a:endParaRPr lang="en-US" dirty="0"/>
          </a:p>
        </p:txBody>
      </p:sp>
    </p:spTree>
    <p:extLst>
      <p:ext uri="{BB962C8B-B14F-4D97-AF65-F5344CB8AC3E}">
        <p14:creationId xmlns:p14="http://schemas.microsoft.com/office/powerpoint/2010/main" val="3899239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II. </a:t>
            </a:r>
            <a:r>
              <a:rPr lang="en-US" b="1" dirty="0" smtClean="0"/>
              <a:t>Finding </a:t>
            </a:r>
            <a:r>
              <a:rPr lang="en-US" b="1" dirty="0"/>
              <a:t>and Evaluating CALL Resources </a:t>
            </a:r>
            <a:endParaRPr lang="en-US" dirty="0"/>
          </a:p>
        </p:txBody>
      </p:sp>
      <p:sp>
        <p:nvSpPr>
          <p:cNvPr id="3" name="Content Placeholder 2"/>
          <p:cNvSpPr>
            <a:spLocks noGrp="1"/>
          </p:cNvSpPr>
          <p:nvPr>
            <p:ph idx="1"/>
          </p:nvPr>
        </p:nvSpPr>
        <p:spPr/>
        <p:txBody>
          <a:bodyPr/>
          <a:lstStyle/>
          <a:p>
            <a:r>
              <a:rPr lang="en-US" dirty="0" smtClean="0"/>
              <a:t>Language </a:t>
            </a:r>
            <a:r>
              <a:rPr lang="en-US" dirty="0"/>
              <a:t>teachers identify and evaluate technological resources and environments for suitability to their teaching context. </a:t>
            </a:r>
            <a:endParaRPr lang="en-US" dirty="0" smtClean="0"/>
          </a:p>
          <a:p>
            <a:r>
              <a:rPr lang="en-US" dirty="0" smtClean="0"/>
              <a:t>Relevant </a:t>
            </a:r>
            <a:r>
              <a:rPr lang="en-US" dirty="0"/>
              <a:t>resources can include CALL courseware, online materials for teachers, online materials for students, and resources for connecting teachers and students. </a:t>
            </a:r>
            <a:endParaRPr lang="en-US" dirty="0" smtClean="0"/>
          </a:p>
          <a:p>
            <a:r>
              <a:rPr lang="en-US" dirty="0" smtClean="0"/>
              <a:t>The focus here is the </a:t>
            </a:r>
            <a:r>
              <a:rPr lang="en-US" dirty="0"/>
              <a:t>process of identifying candidate resources and more importantly evaluating their suitability for your curriculum and students. </a:t>
            </a:r>
          </a:p>
        </p:txBody>
      </p:sp>
    </p:spTree>
    <p:extLst>
      <p:ext uri="{BB962C8B-B14F-4D97-AF65-F5344CB8AC3E}">
        <p14:creationId xmlns:p14="http://schemas.microsoft.com/office/powerpoint/2010/main" val="119895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dirty="0" smtClean="0"/>
              <a:t>Identifying Resources </a:t>
            </a:r>
            <a:endParaRPr lang="en-US" dirty="0"/>
          </a:p>
        </p:txBody>
      </p:sp>
      <p:sp>
        <p:nvSpPr>
          <p:cNvPr id="3" name="Content Placeholder 2"/>
          <p:cNvSpPr>
            <a:spLocks noGrp="1"/>
          </p:cNvSpPr>
          <p:nvPr>
            <p:ph idx="1"/>
          </p:nvPr>
        </p:nvSpPr>
        <p:spPr>
          <a:xfrm>
            <a:off x="680321" y="2336872"/>
            <a:ext cx="10691974" cy="4393711"/>
          </a:xfrm>
        </p:spPr>
        <p:txBody>
          <a:bodyPr>
            <a:normAutofit fontScale="92500" lnSpcReduction="10000"/>
          </a:bodyPr>
          <a:lstStyle/>
          <a:p>
            <a:r>
              <a:rPr lang="en-US" dirty="0" smtClean="0"/>
              <a:t>Finding </a:t>
            </a:r>
            <a:r>
              <a:rPr lang="en-US" dirty="0"/>
              <a:t>suitable resources is not an easy task despite the increasingly large amount available for English and other commonly taught languages. </a:t>
            </a:r>
          </a:p>
          <a:p>
            <a:r>
              <a:rPr lang="en-US" dirty="0" smtClean="0"/>
              <a:t>To </a:t>
            </a:r>
            <a:r>
              <a:rPr lang="en-US" dirty="0"/>
              <a:t>locate desired materials on the web, good searching skills are needed. </a:t>
            </a:r>
          </a:p>
          <a:p>
            <a:r>
              <a:rPr lang="en-US" dirty="0" smtClean="0"/>
              <a:t>The </a:t>
            </a:r>
            <a:r>
              <a:rPr lang="en-US" dirty="0"/>
              <a:t>TESOL CALL Interest Section has a virtual library with hundreds of tagged resources: </a:t>
            </a:r>
            <a:r>
              <a:rPr lang="en-US" dirty="0" smtClean="0"/>
              <a:t>http</a:t>
            </a:r>
            <a:r>
              <a:rPr lang="en-US" dirty="0"/>
              <a:t>://www.diigo.com/user/call_is_vsl. </a:t>
            </a:r>
            <a:endParaRPr lang="en-US" dirty="0" smtClean="0"/>
          </a:p>
          <a:p>
            <a:r>
              <a:rPr lang="en-US" dirty="0" smtClean="0"/>
              <a:t>TESOL </a:t>
            </a:r>
            <a:r>
              <a:rPr lang="en-US" dirty="0"/>
              <a:t>CALL Interest Section Software </a:t>
            </a:r>
            <a:r>
              <a:rPr lang="en-US" dirty="0" smtClean="0"/>
              <a:t>List: </a:t>
            </a:r>
            <a:r>
              <a:rPr lang="en-US" dirty="0"/>
              <a:t>www.eltexpert.com/softlist/index.html </a:t>
            </a:r>
            <a:endParaRPr lang="en-US" dirty="0" smtClean="0"/>
          </a:p>
          <a:p>
            <a:r>
              <a:rPr lang="en-US" dirty="0"/>
              <a:t>CALICO Journal Software </a:t>
            </a:r>
            <a:r>
              <a:rPr lang="en-US" dirty="0" smtClean="0"/>
              <a:t>Reviews: </a:t>
            </a:r>
            <a:r>
              <a:rPr lang="en-US" dirty="0"/>
              <a:t>https://www.calico.org/page.php?id=523 </a:t>
            </a:r>
            <a:endParaRPr lang="en-US" dirty="0" smtClean="0"/>
          </a:p>
          <a:p>
            <a:r>
              <a:rPr lang="en-US" dirty="0" smtClean="0"/>
              <a:t>Textbook: </a:t>
            </a:r>
            <a:r>
              <a:rPr lang="en-US" dirty="0"/>
              <a:t>www.pearsonelt.com/classroomresources </a:t>
            </a:r>
            <a:endParaRPr lang="en-US" dirty="0" smtClean="0"/>
          </a:p>
          <a:p>
            <a:r>
              <a:rPr lang="en-US" dirty="0" smtClean="0"/>
              <a:t>Good </a:t>
            </a:r>
            <a:r>
              <a:rPr lang="en-US" dirty="0"/>
              <a:t>writing exercises and other quick  grammar, reading, etc. </a:t>
            </a:r>
            <a:r>
              <a:rPr lang="en-US" dirty="0" smtClean="0"/>
              <a:t>activities: </a:t>
            </a:r>
            <a:r>
              <a:rPr lang="en-US" dirty="0" smtClean="0">
                <a:hlinkClick r:id="rId2"/>
              </a:rPr>
              <a:t>http</a:t>
            </a:r>
            <a:r>
              <a:rPr lang="en-US" dirty="0">
                <a:hlinkClick r:id="rId2"/>
              </a:rPr>
              <a:t>://www.stickyball.net</a:t>
            </a:r>
            <a:r>
              <a:rPr lang="en-US" dirty="0" smtClean="0">
                <a:hlinkClick r:id="rId2"/>
              </a:rPr>
              <a:t>/</a:t>
            </a:r>
            <a:endParaRPr lang="en-US" dirty="0" smtClean="0"/>
          </a:p>
          <a:p>
            <a:r>
              <a:rPr lang="en-US" dirty="0" smtClean="0"/>
              <a:t>Vocabulary learning: </a:t>
            </a:r>
            <a:r>
              <a:rPr lang="en-US" dirty="0" smtClean="0">
                <a:solidFill>
                  <a:srgbClr val="FFFF00"/>
                </a:solidFill>
              </a:rPr>
              <a:t>www.teachingenglish.org.uk/article/vocabulary-activities</a:t>
            </a:r>
            <a:endParaRPr lang="en-US" dirty="0"/>
          </a:p>
          <a:p>
            <a:endParaRPr lang="en-US" dirty="0"/>
          </a:p>
        </p:txBody>
      </p:sp>
    </p:spTree>
    <p:extLst>
      <p:ext uri="{BB962C8B-B14F-4D97-AF65-F5344CB8AC3E}">
        <p14:creationId xmlns:p14="http://schemas.microsoft.com/office/powerpoint/2010/main" val="188218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dirty="0" smtClean="0"/>
              <a:t>Identifying Resources </a:t>
            </a:r>
            <a:endParaRPr lang="en-US" dirty="0"/>
          </a:p>
        </p:txBody>
      </p:sp>
      <p:sp>
        <p:nvSpPr>
          <p:cNvPr id="3" name="Content Placeholder 2"/>
          <p:cNvSpPr>
            <a:spLocks noGrp="1"/>
          </p:cNvSpPr>
          <p:nvPr>
            <p:ph idx="1"/>
          </p:nvPr>
        </p:nvSpPr>
        <p:spPr>
          <a:xfrm>
            <a:off x="680320" y="2068644"/>
            <a:ext cx="11511679" cy="4661940"/>
          </a:xfrm>
        </p:spPr>
        <p:txBody>
          <a:bodyPr>
            <a:normAutofit fontScale="92500" lnSpcReduction="10000"/>
          </a:bodyPr>
          <a:lstStyle/>
          <a:p>
            <a:r>
              <a:rPr lang="en-US" b="1" dirty="0"/>
              <a:t>25 Terrific Online Games for English Language </a:t>
            </a:r>
            <a:r>
              <a:rPr lang="en-US" b="1" dirty="0" smtClean="0"/>
              <a:t>Learners: </a:t>
            </a:r>
            <a:r>
              <a:rPr lang="en-US" dirty="0" smtClean="0">
                <a:hlinkClick r:id="rId2"/>
              </a:rPr>
              <a:t>www.onlinecollegecourses.com/2012/08/27/25-terrific-online-games-for-english-language-learners</a:t>
            </a:r>
            <a:endParaRPr lang="en-US" dirty="0" smtClean="0"/>
          </a:p>
          <a:p>
            <a:r>
              <a:rPr lang="en-US" dirty="0"/>
              <a:t>English </a:t>
            </a:r>
            <a:r>
              <a:rPr lang="en-US" dirty="0" smtClean="0"/>
              <a:t>interactive: englishinteractive.net</a:t>
            </a:r>
          </a:p>
          <a:p>
            <a:r>
              <a:rPr lang="en-US" dirty="0" smtClean="0"/>
              <a:t>ESLvideo.com: </a:t>
            </a:r>
            <a:r>
              <a:rPr lang="en-US" dirty="0" smtClean="0">
                <a:hlinkClick r:id="rId3"/>
              </a:rPr>
              <a:t>www.eslvideo.com</a:t>
            </a:r>
            <a:endParaRPr lang="en-US" dirty="0" smtClean="0"/>
          </a:p>
          <a:p>
            <a:r>
              <a:rPr lang="en-US" dirty="0" err="1" smtClean="0">
                <a:solidFill>
                  <a:srgbClr val="002060"/>
                </a:solidFill>
                <a:hlinkClick r:id="rId4"/>
              </a:rPr>
              <a:t>Starfall</a:t>
            </a:r>
            <a:r>
              <a:rPr lang="en-US" dirty="0" smtClean="0"/>
              <a:t>: </a:t>
            </a:r>
            <a:r>
              <a:rPr lang="en-US" dirty="0" smtClean="0">
                <a:hlinkClick r:id="rId4"/>
              </a:rPr>
              <a:t>www.starfall.com</a:t>
            </a:r>
            <a:endParaRPr lang="en-US" dirty="0" smtClean="0"/>
          </a:p>
          <a:p>
            <a:r>
              <a:rPr lang="en-US" dirty="0">
                <a:hlinkClick r:id="rId5"/>
              </a:rPr>
              <a:t>English Media Lab </a:t>
            </a:r>
            <a:r>
              <a:rPr lang="en-US" dirty="0" smtClean="0">
                <a:hlinkClick r:id="rId5"/>
              </a:rPr>
              <a:t>Homepage</a:t>
            </a:r>
            <a:r>
              <a:rPr lang="en-US" dirty="0" smtClean="0"/>
              <a:t>: </a:t>
            </a:r>
            <a:r>
              <a:rPr lang="en-US" dirty="0" smtClean="0">
                <a:hlinkClick r:id="rId5"/>
              </a:rPr>
              <a:t>www.englishmedialab.com</a:t>
            </a:r>
            <a:endParaRPr lang="en-US" dirty="0" smtClean="0"/>
          </a:p>
          <a:p>
            <a:r>
              <a:rPr lang="en-US" dirty="0">
                <a:hlinkClick r:id="rId6"/>
              </a:rPr>
              <a:t>Learn English Using Online </a:t>
            </a:r>
            <a:r>
              <a:rPr lang="en-US" dirty="0" smtClean="0">
                <a:hlinkClick r:id="rId6"/>
              </a:rPr>
              <a:t>Resources</a:t>
            </a:r>
            <a:r>
              <a:rPr lang="en-US" dirty="0" smtClean="0"/>
              <a:t>: </a:t>
            </a:r>
            <a:r>
              <a:rPr lang="en-US" dirty="0" smtClean="0">
                <a:hlinkClick r:id="rId6"/>
              </a:rPr>
              <a:t>www.nypl.org/help/community-outreach/immigrant-services/learn-esol-online-resources</a:t>
            </a:r>
            <a:endParaRPr lang="en-US" dirty="0" smtClean="0"/>
          </a:p>
          <a:p>
            <a:r>
              <a:rPr lang="en-US" dirty="0">
                <a:hlinkClick r:id="rId7"/>
              </a:rPr>
              <a:t>American English </a:t>
            </a:r>
            <a:r>
              <a:rPr lang="en-US" dirty="0" smtClean="0">
                <a:hlinkClick r:id="rId7"/>
              </a:rPr>
              <a:t>Resources</a:t>
            </a:r>
            <a:r>
              <a:rPr lang="en-US" dirty="0" smtClean="0"/>
              <a:t>: americanenglish.state.gov/resources</a:t>
            </a:r>
          </a:p>
          <a:p>
            <a:r>
              <a:rPr lang="en-US" dirty="0">
                <a:hlinkClick r:id="rId8"/>
              </a:rPr>
              <a:t>ManyThings.org ESL </a:t>
            </a:r>
            <a:r>
              <a:rPr lang="en-US" dirty="0" smtClean="0">
                <a:hlinkClick r:id="rId8"/>
              </a:rPr>
              <a:t>Videos</a:t>
            </a:r>
            <a:r>
              <a:rPr lang="en-US" dirty="0" smtClean="0"/>
              <a:t>: </a:t>
            </a:r>
            <a:r>
              <a:rPr lang="en-US" dirty="0" smtClean="0">
                <a:hlinkClick r:id="rId9"/>
              </a:rPr>
              <a:t>www.manythings.org/b/e</a:t>
            </a:r>
            <a:endParaRPr lang="en-US" dirty="0" smtClean="0"/>
          </a:p>
          <a:p>
            <a:r>
              <a:rPr lang="en-US" dirty="0" err="1">
                <a:hlinkClick r:id="rId10"/>
              </a:rPr>
              <a:t>LearnEnglish</a:t>
            </a:r>
            <a:r>
              <a:rPr lang="en-US" dirty="0">
                <a:hlinkClick r:id="rId10"/>
              </a:rPr>
              <a:t> </a:t>
            </a:r>
            <a:r>
              <a:rPr lang="en-US" dirty="0" smtClean="0">
                <a:hlinkClick r:id="rId10"/>
              </a:rPr>
              <a:t>Kids</a:t>
            </a:r>
            <a:r>
              <a:rPr lang="en-US" dirty="0" smtClean="0"/>
              <a:t>: learnenglishkids.britishcouncil.org/</a:t>
            </a:r>
            <a:r>
              <a:rPr lang="en-US" dirty="0" err="1" smtClean="0"/>
              <a:t>en</a:t>
            </a:r>
            <a:endParaRPr lang="en-US" dirty="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874712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Environments</a:t>
            </a:r>
            <a:endParaRPr lang="en-US" dirty="0"/>
          </a:p>
        </p:txBody>
      </p:sp>
      <p:sp>
        <p:nvSpPr>
          <p:cNvPr id="3" name="Content Placeholder 2"/>
          <p:cNvSpPr>
            <a:spLocks noGrp="1"/>
          </p:cNvSpPr>
          <p:nvPr>
            <p:ph idx="1"/>
          </p:nvPr>
        </p:nvSpPr>
        <p:spPr>
          <a:xfrm>
            <a:off x="680321" y="2336873"/>
            <a:ext cx="9613861" cy="4356890"/>
          </a:xfrm>
        </p:spPr>
        <p:txBody>
          <a:bodyPr>
            <a:normAutofit fontScale="92500"/>
          </a:bodyPr>
          <a:lstStyle/>
          <a:p>
            <a:pPr marL="0" indent="0">
              <a:buNone/>
            </a:pPr>
            <a:r>
              <a:rPr lang="en-US" b="1" dirty="0"/>
              <a:t>The overall technology environment </a:t>
            </a:r>
            <a:r>
              <a:rPr lang="en-US" dirty="0"/>
              <a:t>includes both the local environment and the online </a:t>
            </a:r>
            <a:r>
              <a:rPr lang="en-US" dirty="0" smtClean="0"/>
              <a:t>environment.</a:t>
            </a:r>
          </a:p>
          <a:p>
            <a:r>
              <a:rPr lang="en-US" dirty="0">
                <a:solidFill>
                  <a:schemeClr val="bg1"/>
                </a:solidFill>
              </a:rPr>
              <a:t>The local environment consists of a number of </a:t>
            </a:r>
            <a:r>
              <a:rPr lang="en-US" dirty="0" smtClean="0">
                <a:solidFill>
                  <a:schemeClr val="bg1"/>
                </a:solidFill>
              </a:rPr>
              <a:t>factors:</a:t>
            </a:r>
            <a:endParaRPr lang="en-US" dirty="0">
              <a:solidFill>
                <a:schemeClr val="bg1"/>
              </a:solidFill>
            </a:endParaRPr>
          </a:p>
          <a:p>
            <a:r>
              <a:rPr lang="en-US" dirty="0"/>
              <a:t>The hardware resources available: computers, other digital devices such as mp3 players, audio and video recorders, peripherals like printers and scanners, and so on. </a:t>
            </a:r>
          </a:p>
          <a:p>
            <a:r>
              <a:rPr lang="en-US" dirty="0" smtClean="0"/>
              <a:t>The </a:t>
            </a:r>
            <a:r>
              <a:rPr lang="en-US" dirty="0"/>
              <a:t>software tools: applications such as word processors, communication applications, audio and video recording software, and media players. </a:t>
            </a:r>
          </a:p>
          <a:p>
            <a:r>
              <a:rPr lang="en-US" dirty="0"/>
              <a:t>Openness to the Internet, including bandwidth </a:t>
            </a:r>
          </a:p>
          <a:p>
            <a:r>
              <a:rPr lang="en-US" dirty="0"/>
              <a:t>Accessibility: availability of institutional and online resources. For example, if there is a computer lab, how open is it to your students for class or drop-in use? What commercial software are you licensed to use? </a:t>
            </a:r>
          </a:p>
          <a:p>
            <a:endParaRPr lang="en-US" dirty="0"/>
          </a:p>
          <a:p>
            <a:endParaRPr lang="en-US" dirty="0"/>
          </a:p>
        </p:txBody>
      </p:sp>
    </p:spTree>
    <p:extLst>
      <p:ext uri="{BB962C8B-B14F-4D97-AF65-F5344CB8AC3E}">
        <p14:creationId xmlns:p14="http://schemas.microsoft.com/office/powerpoint/2010/main" val="321603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680321" y="2336873"/>
            <a:ext cx="9613861" cy="4365768"/>
          </a:xfrm>
        </p:spPr>
        <p:txBody>
          <a:bodyPr>
            <a:normAutofit fontScale="92500" lnSpcReduction="10000"/>
          </a:bodyPr>
          <a:lstStyle/>
          <a:p>
            <a:r>
              <a:rPr lang="en-US" b="1" dirty="0"/>
              <a:t>The online environment </a:t>
            </a:r>
            <a:r>
              <a:rPr lang="en-US" dirty="0"/>
              <a:t>has some of these same considerations plus some additional ones. </a:t>
            </a:r>
          </a:p>
          <a:p>
            <a:r>
              <a:rPr lang="en-US" dirty="0"/>
              <a:t>Delivery formats: are your local machines able to use the resources you find? For example, audio and video material may require players capable of handling Adobe Flash, Windows Media, Real Media, or Apple </a:t>
            </a:r>
            <a:r>
              <a:rPr lang="en-US" dirty="0" err="1"/>
              <a:t>Quicktime</a:t>
            </a:r>
            <a:r>
              <a:rPr lang="en-US" dirty="0"/>
              <a:t>. </a:t>
            </a:r>
          </a:p>
          <a:p>
            <a:r>
              <a:rPr lang="en-US" dirty="0"/>
              <a:t>Free or fee: online materials and applications vary as to cost. </a:t>
            </a:r>
          </a:p>
          <a:p>
            <a:r>
              <a:rPr lang="en-US" dirty="0"/>
              <a:t>Security: security and safety are issues at any time online for both students and teachers. </a:t>
            </a:r>
          </a:p>
          <a:p>
            <a:r>
              <a:rPr lang="en-US" dirty="0"/>
              <a:t>Uptime and downtime: it is important for an online site to be available when you need it. </a:t>
            </a:r>
          </a:p>
          <a:p>
            <a:r>
              <a:rPr lang="en-US" dirty="0"/>
              <a:t>Speed: although this seems to be changing for the better, sometimes popular free educational sites may be slow during the school day. </a:t>
            </a:r>
          </a:p>
          <a:p>
            <a:endParaRPr lang="en-US" dirty="0"/>
          </a:p>
          <a:p>
            <a:endParaRPr lang="en-US" dirty="0"/>
          </a:p>
          <a:p>
            <a:endParaRPr lang="en-US" dirty="0"/>
          </a:p>
        </p:txBody>
      </p:sp>
    </p:spTree>
    <p:extLst>
      <p:ext uri="{BB962C8B-B14F-4D97-AF65-F5344CB8AC3E}">
        <p14:creationId xmlns:p14="http://schemas.microsoft.com/office/powerpoint/2010/main" val="327394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Courseware</a:t>
            </a:r>
            <a:endParaRPr lang="en-US" dirty="0"/>
          </a:p>
        </p:txBody>
      </p:sp>
      <p:sp>
        <p:nvSpPr>
          <p:cNvPr id="3" name="Content Placeholder 2"/>
          <p:cNvSpPr>
            <a:spLocks noGrp="1"/>
          </p:cNvSpPr>
          <p:nvPr>
            <p:ph idx="1"/>
          </p:nvPr>
        </p:nvSpPr>
        <p:spPr/>
        <p:txBody>
          <a:bodyPr/>
          <a:lstStyle/>
          <a:p>
            <a:r>
              <a:rPr lang="en-US" dirty="0" smtClean="0"/>
              <a:t>The </a:t>
            </a:r>
            <a:r>
              <a:rPr lang="en-US" dirty="0"/>
              <a:t>term </a:t>
            </a:r>
            <a:r>
              <a:rPr lang="en-US" i="1" dirty="0"/>
              <a:t>courseware, </a:t>
            </a:r>
            <a:r>
              <a:rPr lang="en-US" dirty="0"/>
              <a:t>which refers to software that is used to support formal language learning. </a:t>
            </a:r>
            <a:endParaRPr lang="en-US" dirty="0" smtClean="0"/>
          </a:p>
          <a:p>
            <a:r>
              <a:rPr lang="en-US" dirty="0" smtClean="0"/>
              <a:t>It </a:t>
            </a:r>
            <a:r>
              <a:rPr lang="en-US" dirty="0"/>
              <a:t>is worth noting that more and more free courseware is showing up on the web on institutional sites or those supported by </a:t>
            </a:r>
            <a:r>
              <a:rPr lang="en-US" dirty="0" err="1" smtClean="0"/>
              <a:t>advertzising</a:t>
            </a:r>
            <a:r>
              <a:rPr lang="en-US" dirty="0"/>
              <a:t>. </a:t>
            </a:r>
            <a:endParaRPr lang="en-US" dirty="0" smtClean="0"/>
          </a:p>
          <a:p>
            <a:r>
              <a:rPr lang="en-US" dirty="0" smtClean="0"/>
              <a:t>Also</a:t>
            </a:r>
            <a:r>
              <a:rPr lang="en-US" dirty="0"/>
              <a:t>, there is educational, native-speaker courseware that can sometimes be adapted for language learning purposes. </a:t>
            </a:r>
          </a:p>
        </p:txBody>
      </p:sp>
    </p:spTree>
    <p:extLst>
      <p:ext uri="{BB962C8B-B14F-4D97-AF65-F5344CB8AC3E}">
        <p14:creationId xmlns:p14="http://schemas.microsoft.com/office/powerpoint/2010/main" val="2625438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Principles</a:t>
            </a:r>
            <a:endParaRPr lang="en-US" dirty="0"/>
          </a:p>
        </p:txBody>
      </p:sp>
      <p:sp>
        <p:nvSpPr>
          <p:cNvPr id="3" name="Content Placeholder 2"/>
          <p:cNvSpPr>
            <a:spLocks noGrp="1"/>
          </p:cNvSpPr>
          <p:nvPr>
            <p:ph idx="1"/>
          </p:nvPr>
        </p:nvSpPr>
        <p:spPr/>
        <p:txBody>
          <a:bodyPr>
            <a:normAutofit lnSpcReduction="10000"/>
          </a:bodyPr>
          <a:lstStyle/>
          <a:p>
            <a:r>
              <a:rPr lang="en-US" dirty="0"/>
              <a:t>Development, evaluation, and implementation are part of a logical progression in any situation that has an end product. </a:t>
            </a:r>
            <a:endParaRPr lang="en-US" dirty="0" smtClean="0"/>
          </a:p>
          <a:p>
            <a:r>
              <a:rPr lang="en-US" dirty="0"/>
              <a:t>E</a:t>
            </a:r>
            <a:r>
              <a:rPr lang="en-US" dirty="0" smtClean="0"/>
              <a:t>valuation </a:t>
            </a:r>
            <a:r>
              <a:rPr lang="en-US" dirty="0"/>
              <a:t>can be done judgmentally at the level of initial selection, based on how well-suited a piece of software </a:t>
            </a:r>
            <a:r>
              <a:rPr lang="en-US" i="1" dirty="0"/>
              <a:t>appears </a:t>
            </a:r>
            <a:r>
              <a:rPr lang="en-US" dirty="0"/>
              <a:t>to be, and it can also be done empirically, based on data collected from actual student use. </a:t>
            </a:r>
            <a:endParaRPr lang="en-US" dirty="0" smtClean="0"/>
          </a:p>
          <a:p>
            <a:r>
              <a:rPr lang="en-US" dirty="0"/>
              <a:t>Development, evaluation, and implementation are thus simultaneously part of a logical progression of a courseware project and interacting manifestations of its reality. </a:t>
            </a:r>
            <a:r>
              <a:rPr lang="en-US"/>
              <a:t>This is true whether the project is for CALL or for some other educational purpose. </a:t>
            </a:r>
          </a:p>
        </p:txBody>
      </p:sp>
    </p:spTree>
    <p:extLst>
      <p:ext uri="{BB962C8B-B14F-4D97-AF65-F5344CB8AC3E}">
        <p14:creationId xmlns:p14="http://schemas.microsoft.com/office/powerpoint/2010/main" val="3399298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smtClean="0">
                <a:ln>
                  <a:noFill/>
                </a:ln>
              </a:rPr>
              <a:t>What Computer Can/Can’t Do?</a:t>
            </a:r>
          </a:p>
        </p:txBody>
      </p:sp>
      <p:sp>
        <p:nvSpPr>
          <p:cNvPr id="35843" name="Rectangle 3"/>
          <p:cNvSpPr>
            <a:spLocks noGrp="1" noChangeArrowheads="1"/>
          </p:cNvSpPr>
          <p:nvPr>
            <p:ph idx="1"/>
          </p:nvPr>
        </p:nvSpPr>
        <p:spPr/>
        <p:txBody>
          <a:bodyPr/>
          <a:lstStyle/>
          <a:p>
            <a:pPr>
              <a:lnSpc>
                <a:spcPct val="90000"/>
              </a:lnSpc>
            </a:pPr>
            <a:r>
              <a:rPr lang="en-US" altLang="en-US" sz="2800" dirty="0"/>
              <a:t>Grade quizzes?</a:t>
            </a:r>
          </a:p>
          <a:p>
            <a:pPr>
              <a:lnSpc>
                <a:spcPct val="90000"/>
              </a:lnSpc>
            </a:pPr>
            <a:r>
              <a:rPr lang="en-US" altLang="en-US" sz="2800" dirty="0"/>
              <a:t>Provide feedback?</a:t>
            </a:r>
          </a:p>
          <a:p>
            <a:pPr>
              <a:lnSpc>
                <a:spcPct val="90000"/>
              </a:lnSpc>
            </a:pPr>
            <a:r>
              <a:rPr lang="en-US" altLang="en-US" sz="2800" dirty="0"/>
              <a:t>Provide authentic information through multimedia?</a:t>
            </a:r>
          </a:p>
          <a:p>
            <a:pPr>
              <a:lnSpc>
                <a:spcPct val="90000"/>
              </a:lnSpc>
            </a:pPr>
            <a:r>
              <a:rPr lang="en-US" altLang="en-US" sz="2800" dirty="0"/>
              <a:t>Engage learner in knowledge construction?</a:t>
            </a:r>
          </a:p>
          <a:p>
            <a:pPr>
              <a:lnSpc>
                <a:spcPct val="90000"/>
              </a:lnSpc>
            </a:pPr>
            <a:r>
              <a:rPr lang="en-US" altLang="en-US" sz="2800" dirty="0"/>
              <a:t>Anything else?</a:t>
            </a:r>
          </a:p>
          <a:p>
            <a:pPr>
              <a:lnSpc>
                <a:spcPct val="90000"/>
              </a:lnSpc>
            </a:pPr>
            <a:endParaRPr lang="en-US" altLang="en-US" sz="2800" dirty="0"/>
          </a:p>
        </p:txBody>
      </p:sp>
    </p:spTree>
    <p:extLst>
      <p:ext uri="{BB962C8B-B14F-4D97-AF65-F5344CB8AC3E}">
        <p14:creationId xmlns:p14="http://schemas.microsoft.com/office/powerpoint/2010/main" val="1309299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dirty="0" smtClean="0"/>
              <a:t>I. </a:t>
            </a:r>
            <a:r>
              <a:rPr lang="en-US" b="1" dirty="0" smtClean="0"/>
              <a:t>Introduction </a:t>
            </a:r>
            <a:r>
              <a:rPr lang="en-US" b="1" dirty="0"/>
              <a:t>to </a:t>
            </a:r>
            <a:r>
              <a:rPr lang="en-US" b="1" dirty="0" smtClean="0"/>
              <a:t>CALL</a:t>
            </a:r>
            <a:endParaRPr lang="en-US" dirty="0"/>
          </a:p>
        </p:txBody>
      </p:sp>
      <p:sp>
        <p:nvSpPr>
          <p:cNvPr id="3" name="Content Placeholder 2"/>
          <p:cNvSpPr>
            <a:spLocks noGrp="1"/>
          </p:cNvSpPr>
          <p:nvPr>
            <p:ph idx="1"/>
          </p:nvPr>
        </p:nvSpPr>
        <p:spPr/>
        <p:txBody>
          <a:bodyPr/>
          <a:lstStyle/>
          <a:p>
            <a:endParaRPr lang="en-US" dirty="0"/>
          </a:p>
          <a:p>
            <a:pPr algn="just"/>
            <a:r>
              <a:rPr lang="en-US" dirty="0" smtClean="0"/>
              <a:t>CALL seems </a:t>
            </a:r>
            <a:r>
              <a:rPr lang="en-US" dirty="0"/>
              <a:t>to be the most widely accepted generic term. In this </a:t>
            </a:r>
            <a:r>
              <a:rPr lang="en-US" dirty="0" smtClean="0"/>
              <a:t>course</a:t>
            </a:r>
            <a:r>
              <a:rPr lang="en-US" dirty="0"/>
              <a:t>, CALL will be used in a broad sense to refer to any endeavor involving the computers and associated technologies of all types--desktops, laptops, tablets, smart phones, mp3 players, interactive whiteboards, etc.--in some significant way in language teaching and learning. </a:t>
            </a:r>
          </a:p>
        </p:txBody>
      </p:sp>
    </p:spTree>
    <p:extLst>
      <p:ext uri="{BB962C8B-B14F-4D97-AF65-F5344CB8AC3E}">
        <p14:creationId xmlns:p14="http://schemas.microsoft.com/office/powerpoint/2010/main" val="352504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smtClean="0">
                <a:ln>
                  <a:noFill/>
                </a:ln>
              </a:rPr>
              <a:t>What is CALL?</a:t>
            </a:r>
          </a:p>
        </p:txBody>
      </p:sp>
      <p:sp>
        <p:nvSpPr>
          <p:cNvPr id="27651" name="Rectangle 3"/>
          <p:cNvSpPr>
            <a:spLocks noGrp="1" noChangeArrowheads="1"/>
          </p:cNvSpPr>
          <p:nvPr>
            <p:ph idx="1"/>
          </p:nvPr>
        </p:nvSpPr>
        <p:spPr>
          <a:xfrm>
            <a:off x="680321" y="2336872"/>
            <a:ext cx="10397410" cy="3899035"/>
          </a:xfrm>
        </p:spPr>
        <p:txBody>
          <a:bodyPr>
            <a:normAutofit/>
          </a:bodyPr>
          <a:lstStyle/>
          <a:p>
            <a:r>
              <a:rPr lang="en-US" altLang="en-US" sz="3200" dirty="0" smtClean="0"/>
              <a:t>CALL - Computer Assisted Language Learning</a:t>
            </a:r>
          </a:p>
          <a:p>
            <a:r>
              <a:rPr lang="en-US" altLang="en-US" sz="3200" dirty="0" smtClean="0"/>
              <a:t>The term was agreed upon at the 1983 TESOL convention </a:t>
            </a:r>
          </a:p>
          <a:p>
            <a:pPr marL="228600" lvl="1"/>
            <a:r>
              <a:rPr lang="en-US" altLang="en-US" sz="3200" dirty="0"/>
              <a:t>Revisions</a:t>
            </a:r>
            <a:r>
              <a:rPr lang="en-US" altLang="en-US" sz="2800" dirty="0" smtClean="0"/>
              <a:t> for the term are suggested regularly but none has been long-lasting and widespread. (E.g. TELL)</a:t>
            </a:r>
          </a:p>
          <a:p>
            <a:pPr>
              <a:buFontTx/>
              <a:buNone/>
            </a:pPr>
            <a:endParaRPr lang="en-US" altLang="en-US" sz="3200" dirty="0" smtClean="0"/>
          </a:p>
        </p:txBody>
      </p:sp>
    </p:spTree>
    <p:extLst>
      <p:ext uri="{BB962C8B-B14F-4D97-AF65-F5344CB8AC3E}">
        <p14:creationId xmlns:p14="http://schemas.microsoft.com/office/powerpoint/2010/main" val="30665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ln>
                  <a:noFill/>
                </a:ln>
              </a:rPr>
              <a:t>What is CALL?</a:t>
            </a:r>
          </a:p>
        </p:txBody>
      </p:sp>
      <p:sp>
        <p:nvSpPr>
          <p:cNvPr id="29699" name="Rectangle 3"/>
          <p:cNvSpPr>
            <a:spLocks noGrp="1" noChangeArrowheads="1"/>
          </p:cNvSpPr>
          <p:nvPr>
            <p:ph idx="1"/>
          </p:nvPr>
        </p:nvSpPr>
        <p:spPr>
          <a:xfrm>
            <a:off x="680321" y="2336872"/>
            <a:ext cx="9613861" cy="4093907"/>
          </a:xfrm>
        </p:spPr>
        <p:txBody>
          <a:bodyPr>
            <a:normAutofit/>
          </a:bodyPr>
          <a:lstStyle/>
          <a:p>
            <a:pPr>
              <a:lnSpc>
                <a:spcPct val="90000"/>
              </a:lnSpc>
            </a:pPr>
            <a:r>
              <a:rPr lang="en-US" altLang="en-US" sz="3200" dirty="0"/>
              <a:t>Given the breadth of CALL and its changing nature, an appropriate CALL definition is:</a:t>
            </a:r>
          </a:p>
          <a:p>
            <a:pPr lvl="1">
              <a:lnSpc>
                <a:spcPct val="90000"/>
              </a:lnSpc>
            </a:pPr>
            <a:r>
              <a:rPr lang="en-US" altLang="en-US" sz="2800" dirty="0"/>
              <a:t>Any process in which a learner uses a computer or related technologies and, as a result, improves his or her language learning.</a:t>
            </a:r>
          </a:p>
          <a:p>
            <a:pPr lvl="1">
              <a:lnSpc>
                <a:spcPct val="90000"/>
              </a:lnSpc>
            </a:pPr>
            <a:r>
              <a:rPr lang="en-US" altLang="en-US" sz="2800" dirty="0"/>
              <a:t>a form of computer-based learning which carries two important features, bidirectional and individualized learning.</a:t>
            </a:r>
          </a:p>
        </p:txBody>
      </p:sp>
    </p:spTree>
    <p:extLst>
      <p:ext uri="{BB962C8B-B14F-4D97-AF65-F5344CB8AC3E}">
        <p14:creationId xmlns:p14="http://schemas.microsoft.com/office/powerpoint/2010/main" val="2728175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Acronyms</a:t>
            </a:r>
            <a:endParaRPr lang="en-US" dirty="0"/>
          </a:p>
        </p:txBody>
      </p:sp>
      <p:sp>
        <p:nvSpPr>
          <p:cNvPr id="3" name="Content Placeholder 2"/>
          <p:cNvSpPr>
            <a:spLocks noGrp="1"/>
          </p:cNvSpPr>
          <p:nvPr>
            <p:ph idx="1"/>
          </p:nvPr>
        </p:nvSpPr>
        <p:spPr>
          <a:xfrm>
            <a:off x="195310" y="2104008"/>
            <a:ext cx="11842810" cy="4753992"/>
          </a:xfrm>
        </p:spPr>
        <p:txBody>
          <a:bodyPr>
            <a:normAutofit fontScale="77500" lnSpcReduction="20000"/>
          </a:bodyPr>
          <a:lstStyle/>
          <a:p>
            <a:r>
              <a:rPr lang="en-US" dirty="0" smtClean="0"/>
              <a:t>CALL </a:t>
            </a:r>
            <a:r>
              <a:rPr lang="en-US" dirty="0"/>
              <a:t>- Computer-assisted language learning, sometimes expanded as computer-aided language learning </a:t>
            </a:r>
          </a:p>
          <a:p>
            <a:r>
              <a:rPr lang="en-US" dirty="0" smtClean="0"/>
              <a:t>CELL </a:t>
            </a:r>
            <a:r>
              <a:rPr lang="en-US" dirty="0"/>
              <a:t>- Computer-enhanced language learning: suggests the computer's role is to make learning </a:t>
            </a:r>
            <a:r>
              <a:rPr lang="en-US" dirty="0" smtClean="0"/>
              <a:t>better</a:t>
            </a:r>
          </a:p>
          <a:p>
            <a:r>
              <a:rPr lang="en-US" dirty="0" smtClean="0"/>
              <a:t>TELL </a:t>
            </a:r>
            <a:r>
              <a:rPr lang="en-US" dirty="0"/>
              <a:t>- Technology-enhanced language learning: this accommodates more than just computers, often bringing in video and seeing the computer as just one part of a larger system. </a:t>
            </a:r>
            <a:endParaRPr lang="en-US" dirty="0" smtClean="0"/>
          </a:p>
          <a:p>
            <a:r>
              <a:rPr lang="en-US" dirty="0" smtClean="0"/>
              <a:t>TALL </a:t>
            </a:r>
            <a:r>
              <a:rPr lang="en-US" dirty="0"/>
              <a:t>- Technology-assisted language learning: variant of CALL and TELL </a:t>
            </a:r>
          </a:p>
          <a:p>
            <a:r>
              <a:rPr lang="en-US" dirty="0" smtClean="0"/>
              <a:t>CALI </a:t>
            </a:r>
            <a:r>
              <a:rPr lang="en-US" dirty="0"/>
              <a:t>- Computer-assisted language instruction: with "instruction" in it, it's more teaching oriented </a:t>
            </a:r>
          </a:p>
          <a:p>
            <a:r>
              <a:rPr lang="en-US" dirty="0" smtClean="0"/>
              <a:t>CBLT </a:t>
            </a:r>
            <a:r>
              <a:rPr lang="en-US" dirty="0"/>
              <a:t>- Computer-based language training: views elements of language learning as "training" and tends to use an approach with definable, measurable objectives </a:t>
            </a:r>
            <a:endParaRPr lang="en-US" dirty="0" smtClean="0"/>
          </a:p>
          <a:p>
            <a:r>
              <a:rPr lang="en-US" dirty="0" smtClean="0"/>
              <a:t>IT </a:t>
            </a:r>
            <a:r>
              <a:rPr lang="en-US" dirty="0"/>
              <a:t>and ICT - Information Technology/Information and Communication Technologies are common acronyms outside of language teaching, particularly in Europe; sometimes this is presented as IT or ICT for LT (Language Teaching) </a:t>
            </a:r>
            <a:endParaRPr lang="en-US" dirty="0" smtClean="0"/>
          </a:p>
          <a:p>
            <a:r>
              <a:rPr lang="en-US" dirty="0" smtClean="0"/>
              <a:t>NBLT </a:t>
            </a:r>
            <a:r>
              <a:rPr lang="en-US" dirty="0"/>
              <a:t>- Network-Based Language Teaching: focuses on computers linked in networks, both locally and through the Internet, especially for computer-mediated communication </a:t>
            </a:r>
          </a:p>
          <a:p>
            <a:r>
              <a:rPr lang="en-US" dirty="0" smtClean="0"/>
              <a:t>DLL </a:t>
            </a:r>
            <a:r>
              <a:rPr lang="en-US" dirty="0"/>
              <a:t>- Digital Language Learning: a relatively new term encompassing computers and other digital devices </a:t>
            </a:r>
          </a:p>
          <a:p>
            <a:r>
              <a:rPr lang="en-US" dirty="0" smtClean="0"/>
              <a:t>MALL </a:t>
            </a:r>
            <a:r>
              <a:rPr lang="en-US" dirty="0"/>
              <a:t>- Mobile Assisted Language Learning: learning with mobile devices like mobile phones, tablets, and mp3 players (sometimes also used for Multimedia Assisted language Learning)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6711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History</a:t>
            </a:r>
            <a:endParaRPr lang="en-US" dirty="0"/>
          </a:p>
        </p:txBody>
      </p:sp>
      <p:sp>
        <p:nvSpPr>
          <p:cNvPr id="3" name="Content Placeholder 2"/>
          <p:cNvSpPr>
            <a:spLocks noGrp="1"/>
          </p:cNvSpPr>
          <p:nvPr>
            <p:ph idx="1"/>
          </p:nvPr>
        </p:nvSpPr>
        <p:spPr>
          <a:xfrm>
            <a:off x="680321" y="2336872"/>
            <a:ext cx="9613861" cy="4521127"/>
          </a:xfrm>
        </p:spPr>
        <p:txBody>
          <a:bodyPr>
            <a:normAutofit fontScale="85000" lnSpcReduction="10000"/>
          </a:bodyPr>
          <a:lstStyle/>
          <a:p>
            <a:r>
              <a:rPr lang="en-US" dirty="0" smtClean="0"/>
              <a:t>It began </a:t>
            </a:r>
            <a:r>
              <a:rPr lang="en-US" dirty="0"/>
              <a:t>in the 1960s with mainframe-based drill and practice materials, especially those based on the University of Illinois' PLATO system. </a:t>
            </a:r>
            <a:endParaRPr lang="en-US" dirty="0" smtClean="0"/>
          </a:p>
          <a:p>
            <a:r>
              <a:rPr lang="en-US" dirty="0" smtClean="0"/>
              <a:t>Since the </a:t>
            </a:r>
            <a:r>
              <a:rPr lang="en-US" dirty="0"/>
              <a:t>spread of the microcomputer into educational settings in the early </a:t>
            </a:r>
            <a:r>
              <a:rPr lang="en-US" dirty="0" smtClean="0"/>
              <a:t>1980s, early </a:t>
            </a:r>
            <a:r>
              <a:rPr lang="en-US" dirty="0"/>
              <a:t>programs were written by teacher-developers on Apple II, IBM PC, and BBC computers, and were often distributed for free. </a:t>
            </a:r>
            <a:endParaRPr lang="en-US" dirty="0" smtClean="0"/>
          </a:p>
          <a:p>
            <a:r>
              <a:rPr lang="en-US" dirty="0"/>
              <a:t>In the late 1980s and early 90s, the Apple Macintosh replaced the Apple II in many educational settings in the US and became an immediate favorite among teacher-developers because of the support of HyperCard, a powerful but easy-to-use authoring program. </a:t>
            </a:r>
            <a:endParaRPr lang="en-US" dirty="0" smtClean="0"/>
          </a:p>
          <a:p>
            <a:r>
              <a:rPr lang="en-US" dirty="0"/>
              <a:t>During this period, the use of the computer as a tool increased, especially as teachers developed innovative techniques for using email and word processors became integrated into writing classes. </a:t>
            </a:r>
            <a:endParaRPr lang="en-US" dirty="0" smtClean="0"/>
          </a:p>
          <a:p>
            <a:r>
              <a:rPr lang="en-US" dirty="0"/>
              <a:t>Two major changes came starting in the mid-1990s. One was the dramatic increase in commercial multimedia for language learning as CD-ROMs became standard in home computers. The other was the development of the world wide web. </a:t>
            </a:r>
          </a:p>
        </p:txBody>
      </p:sp>
    </p:spTree>
    <p:extLst>
      <p:ext uri="{BB962C8B-B14F-4D97-AF65-F5344CB8AC3E}">
        <p14:creationId xmlns:p14="http://schemas.microsoft.com/office/powerpoint/2010/main" val="38611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ln>
                  <a:noFill/>
                </a:ln>
              </a:rPr>
              <a:t>Types of CALL Programs</a:t>
            </a:r>
          </a:p>
        </p:txBody>
      </p:sp>
      <p:sp>
        <p:nvSpPr>
          <p:cNvPr id="30723" name="Rectangle 3"/>
          <p:cNvSpPr>
            <a:spLocks noGrp="1" noChangeArrowheads="1"/>
          </p:cNvSpPr>
          <p:nvPr>
            <p:ph idx="1"/>
          </p:nvPr>
        </p:nvSpPr>
        <p:spPr/>
        <p:txBody>
          <a:bodyPr/>
          <a:lstStyle/>
          <a:p>
            <a:pPr>
              <a:lnSpc>
                <a:spcPct val="90000"/>
              </a:lnSpc>
            </a:pPr>
            <a:r>
              <a:rPr lang="en-US" altLang="en-US" sz="2800"/>
              <a:t>Generic software</a:t>
            </a:r>
          </a:p>
          <a:p>
            <a:pPr lvl="1">
              <a:lnSpc>
                <a:spcPct val="90000"/>
              </a:lnSpc>
            </a:pPr>
            <a:r>
              <a:rPr lang="en-US" altLang="en-US" sz="2400"/>
              <a:t>Word, PowerPoint, Excel, etc.</a:t>
            </a:r>
          </a:p>
          <a:p>
            <a:pPr>
              <a:lnSpc>
                <a:spcPct val="90000"/>
              </a:lnSpc>
            </a:pPr>
            <a:r>
              <a:rPr lang="en-US" altLang="en-US" sz="2800"/>
              <a:t>CALL- specific software</a:t>
            </a:r>
          </a:p>
          <a:p>
            <a:pPr lvl="1">
              <a:lnSpc>
                <a:spcPct val="90000"/>
              </a:lnSpc>
            </a:pPr>
            <a:r>
              <a:rPr lang="en-US" altLang="en-US" sz="2400"/>
              <a:t>CD/DVDs &amp; web-based language learning software/programs</a:t>
            </a:r>
          </a:p>
          <a:p>
            <a:pPr>
              <a:lnSpc>
                <a:spcPct val="90000"/>
              </a:lnSpc>
            </a:pPr>
            <a:r>
              <a:rPr lang="en-US" altLang="en-US" sz="2800"/>
              <a:t>Web-based generic learning programs/materials</a:t>
            </a:r>
          </a:p>
          <a:p>
            <a:pPr lvl="1">
              <a:lnSpc>
                <a:spcPct val="90000"/>
              </a:lnSpc>
            </a:pPr>
            <a:r>
              <a:rPr lang="en-US" altLang="en-US" sz="2400"/>
              <a:t>Online dictionaries, news/magazines, blog, wiki</a:t>
            </a:r>
          </a:p>
          <a:p>
            <a:pPr>
              <a:lnSpc>
                <a:spcPct val="90000"/>
              </a:lnSpc>
            </a:pPr>
            <a:r>
              <a:rPr lang="en-US" altLang="en-US" sz="2800"/>
              <a:t>Computer-mediated communication programs</a:t>
            </a:r>
          </a:p>
          <a:p>
            <a:pPr lvl="1">
              <a:lnSpc>
                <a:spcPct val="90000"/>
              </a:lnSpc>
            </a:pPr>
            <a:r>
              <a:rPr lang="en-US" altLang="en-US" sz="2400"/>
              <a:t>Online chat, email, discussion, etc.</a:t>
            </a:r>
          </a:p>
        </p:txBody>
      </p:sp>
    </p:spTree>
    <p:extLst>
      <p:ext uri="{BB962C8B-B14F-4D97-AF65-F5344CB8AC3E}">
        <p14:creationId xmlns:p14="http://schemas.microsoft.com/office/powerpoint/2010/main" val="3537874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z="3200" b="1">
                <a:ln>
                  <a:noFill/>
                </a:ln>
              </a:rPr>
              <a:t>Roles of Computers in Language learning</a:t>
            </a:r>
          </a:p>
        </p:txBody>
      </p:sp>
      <p:sp>
        <p:nvSpPr>
          <p:cNvPr id="31747" name="Rectangle 3"/>
          <p:cNvSpPr>
            <a:spLocks noGrp="1" noChangeArrowheads="1"/>
          </p:cNvSpPr>
          <p:nvPr>
            <p:ph idx="1"/>
          </p:nvPr>
        </p:nvSpPr>
        <p:spPr/>
        <p:txBody>
          <a:bodyPr/>
          <a:lstStyle/>
          <a:p>
            <a:r>
              <a:rPr lang="en-US" altLang="en-US" sz="2800"/>
              <a:t>Computer as a tutor for language drills or practices (reading, speaking, etc)</a:t>
            </a:r>
          </a:p>
          <a:p>
            <a:r>
              <a:rPr lang="en-US" altLang="en-US" sz="2800"/>
              <a:t>Computer as a tool for language learning (writing, presenting, and researching, etc)</a:t>
            </a:r>
          </a:p>
          <a:p>
            <a:r>
              <a:rPr lang="en-US" altLang="en-US" sz="2800"/>
              <a:t>Computer as a medium for communication (synchronous &amp; asynchronous)</a:t>
            </a:r>
          </a:p>
        </p:txBody>
      </p:sp>
    </p:spTree>
    <p:extLst>
      <p:ext uri="{BB962C8B-B14F-4D97-AF65-F5344CB8AC3E}">
        <p14:creationId xmlns:p14="http://schemas.microsoft.com/office/powerpoint/2010/main" val="628094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ln>
                  <a:noFill/>
                </a:ln>
              </a:rPr>
              <a:t>How Computers Can be Used?</a:t>
            </a:r>
          </a:p>
        </p:txBody>
      </p:sp>
      <p:sp>
        <p:nvSpPr>
          <p:cNvPr id="10243" name="Rectangle 3"/>
          <p:cNvSpPr>
            <a:spLocks noGrp="1" noChangeArrowheads="1"/>
          </p:cNvSpPr>
          <p:nvPr>
            <p:ph idx="1"/>
          </p:nvPr>
        </p:nvSpPr>
        <p:spPr/>
        <p:txBody>
          <a:bodyPr rtlCol="0">
            <a:normAutofit fontScale="92500" lnSpcReduction="10000"/>
          </a:bodyPr>
          <a:lstStyle/>
          <a:p>
            <a:pPr fontAlgn="auto">
              <a:lnSpc>
                <a:spcPct val="90000"/>
              </a:lnSpc>
              <a:buClr>
                <a:schemeClr val="accent1">
                  <a:lumMod val="75000"/>
                </a:schemeClr>
              </a:buClr>
              <a:buFont typeface="Arial"/>
              <a:buChar char="•"/>
              <a:defRPr/>
            </a:pPr>
            <a:r>
              <a:rPr lang="en-US" altLang="en-US" sz="2800" dirty="0"/>
              <a:t>Teaching with one computer</a:t>
            </a:r>
          </a:p>
          <a:p>
            <a:pPr lvl="1" fontAlgn="auto">
              <a:lnSpc>
                <a:spcPct val="90000"/>
              </a:lnSpc>
              <a:buClr>
                <a:schemeClr val="accent1">
                  <a:lumMod val="75000"/>
                </a:schemeClr>
              </a:buClr>
              <a:buFont typeface="Arial"/>
              <a:buChar char="•"/>
              <a:defRPr/>
            </a:pPr>
            <a:r>
              <a:rPr lang="en-US" altLang="en-US" sz="2400" dirty="0"/>
              <a:t>Content delivery/presentation, smart board</a:t>
            </a:r>
          </a:p>
          <a:p>
            <a:pPr fontAlgn="auto">
              <a:lnSpc>
                <a:spcPct val="90000"/>
              </a:lnSpc>
              <a:buClr>
                <a:schemeClr val="accent1">
                  <a:lumMod val="75000"/>
                </a:schemeClr>
              </a:buClr>
              <a:buFont typeface="Arial"/>
              <a:buChar char="•"/>
              <a:defRPr/>
            </a:pPr>
            <a:r>
              <a:rPr lang="en-US" altLang="en-US" sz="2800" dirty="0"/>
              <a:t>Teaching in a computer networked room</a:t>
            </a:r>
          </a:p>
          <a:p>
            <a:pPr lvl="1" fontAlgn="auto">
              <a:lnSpc>
                <a:spcPct val="90000"/>
              </a:lnSpc>
              <a:buClr>
                <a:schemeClr val="accent1">
                  <a:lumMod val="75000"/>
                </a:schemeClr>
              </a:buClr>
              <a:buFont typeface="Arial"/>
              <a:buChar char="•"/>
              <a:defRPr/>
            </a:pPr>
            <a:r>
              <a:rPr lang="en-US" altLang="en-US" sz="2400" dirty="0"/>
              <a:t>Group activities, CMC, team learning, etc.</a:t>
            </a:r>
          </a:p>
          <a:p>
            <a:pPr fontAlgn="auto">
              <a:lnSpc>
                <a:spcPct val="90000"/>
              </a:lnSpc>
              <a:buClr>
                <a:schemeClr val="accent1">
                  <a:lumMod val="75000"/>
                </a:schemeClr>
              </a:buClr>
              <a:buFont typeface="Arial"/>
              <a:buChar char="•"/>
              <a:defRPr/>
            </a:pPr>
            <a:r>
              <a:rPr lang="en-US" altLang="en-US" sz="2800" dirty="0"/>
              <a:t>Self-access learning</a:t>
            </a:r>
          </a:p>
          <a:p>
            <a:pPr lvl="1" fontAlgn="auto">
              <a:lnSpc>
                <a:spcPct val="90000"/>
              </a:lnSpc>
              <a:buClr>
                <a:schemeClr val="accent1">
                  <a:lumMod val="75000"/>
                </a:schemeClr>
              </a:buClr>
              <a:buFont typeface="Arial"/>
              <a:buChar char="•"/>
              <a:defRPr/>
            </a:pPr>
            <a:r>
              <a:rPr lang="en-US" altLang="en-US" sz="2400" dirty="0"/>
              <a:t>Exercises, drills, word processing, etc.</a:t>
            </a:r>
          </a:p>
          <a:p>
            <a:pPr fontAlgn="auto">
              <a:lnSpc>
                <a:spcPct val="90000"/>
              </a:lnSpc>
              <a:buClr>
                <a:schemeClr val="accent1">
                  <a:lumMod val="75000"/>
                </a:schemeClr>
              </a:buClr>
              <a:buFont typeface="Arial"/>
              <a:buChar char="•"/>
              <a:defRPr/>
            </a:pPr>
            <a:r>
              <a:rPr lang="en-US" altLang="en-US" sz="2800" dirty="0"/>
              <a:t>Distance learning</a:t>
            </a:r>
          </a:p>
          <a:p>
            <a:pPr lvl="1" fontAlgn="auto">
              <a:lnSpc>
                <a:spcPct val="90000"/>
              </a:lnSpc>
              <a:buClr>
                <a:schemeClr val="accent1">
                  <a:lumMod val="75000"/>
                </a:schemeClr>
              </a:buClr>
              <a:buFont typeface="Arial"/>
              <a:buChar char="•"/>
              <a:defRPr/>
            </a:pPr>
            <a:r>
              <a:rPr lang="en-US" altLang="en-US" sz="2400" dirty="0"/>
              <a:t>Course content delivery, CMC activities, discussion, community building</a:t>
            </a:r>
          </a:p>
        </p:txBody>
      </p:sp>
    </p:spTree>
    <p:extLst>
      <p:ext uri="{BB962C8B-B14F-4D97-AF65-F5344CB8AC3E}">
        <p14:creationId xmlns:p14="http://schemas.microsoft.com/office/powerpoint/2010/main" val="1537844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6736</TotalTime>
  <Words>1627</Words>
  <Application>Microsoft Office PowerPoint</Application>
  <PresentationFormat>Widescreen</PresentationFormat>
  <Paragraphs>126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Trebuchet MS</vt:lpstr>
      <vt:lpstr>Berlin</vt:lpstr>
      <vt:lpstr>Computer Assisted Language Learning </vt:lpstr>
      <vt:lpstr>  I. Introduction to CALL</vt:lpstr>
      <vt:lpstr>What is CALL?</vt:lpstr>
      <vt:lpstr>What is CALL?</vt:lpstr>
      <vt:lpstr>Related Acronyms</vt:lpstr>
      <vt:lpstr>CALL History</vt:lpstr>
      <vt:lpstr>Types of CALL Programs</vt:lpstr>
      <vt:lpstr>Roles of Computers in Language learning</vt:lpstr>
      <vt:lpstr>How Computers Can be Used?</vt:lpstr>
      <vt:lpstr>TEACHERS AND CALL </vt:lpstr>
      <vt:lpstr>TESOL Technology Standards </vt:lpstr>
      <vt:lpstr>II. Finding and Evaluating CALL Resources </vt:lpstr>
      <vt:lpstr>  Identifying Resources </vt:lpstr>
      <vt:lpstr>  Identifying Resources </vt:lpstr>
      <vt:lpstr>Identifying Environments</vt:lpstr>
      <vt:lpstr>Cont’</vt:lpstr>
      <vt:lpstr>Evaluating Courseware</vt:lpstr>
      <vt:lpstr>Organizing Principles</vt:lpstr>
      <vt:lpstr>What Computer Can/Can’t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Assisted Language Learning </dc:title>
  <dc:creator>sony</dc:creator>
  <cp:lastModifiedBy>sony</cp:lastModifiedBy>
  <cp:revision>54</cp:revision>
  <dcterms:created xsi:type="dcterms:W3CDTF">2014-10-02T04:44:55Z</dcterms:created>
  <dcterms:modified xsi:type="dcterms:W3CDTF">2018-10-26T09:17:11Z</dcterms:modified>
</cp:coreProperties>
</file>